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mp4" ContentType="video/unknown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2"/>
  </p:notesMasterIdLst>
  <p:sldIdLst>
    <p:sldId id="256" r:id="rId2"/>
    <p:sldId id="283" r:id="rId3"/>
    <p:sldId id="258" r:id="rId4"/>
    <p:sldId id="260" r:id="rId5"/>
    <p:sldId id="276" r:id="rId6"/>
    <p:sldId id="266" r:id="rId7"/>
    <p:sldId id="285" r:id="rId8"/>
    <p:sldId id="268" r:id="rId9"/>
    <p:sldId id="284" r:id="rId10"/>
    <p:sldId id="263" r:id="rId11"/>
    <p:sldId id="265" r:id="rId12"/>
    <p:sldId id="286" r:id="rId13"/>
    <p:sldId id="262" r:id="rId14"/>
    <p:sldId id="264" r:id="rId15"/>
    <p:sldId id="267" r:id="rId16"/>
    <p:sldId id="271" r:id="rId17"/>
    <p:sldId id="272" r:id="rId18"/>
    <p:sldId id="279" r:id="rId19"/>
    <p:sldId id="281" r:id="rId20"/>
    <p:sldId id="280" r:id="rId21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4070"/>
    <a:srgbClr val="FF3300"/>
    <a:srgbClr val="D02800"/>
    <a:srgbClr val="008000"/>
    <a:srgbClr val="00924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39" autoAdjust="0"/>
    <p:restoredTop sz="94660"/>
  </p:normalViewPr>
  <p:slideViewPr>
    <p:cSldViewPr>
      <p:cViewPr>
        <p:scale>
          <a:sx n="119" d="100"/>
          <a:sy n="119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ABA4F1-C8BD-4B0B-BF7A-771730187F01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4C4041-E0C9-435C-BB55-90B880559726}">
      <dgm:prSet phldrT="[Text]" custT="1"/>
      <dgm:spPr/>
      <dgm:t>
        <a:bodyPr/>
        <a:lstStyle/>
        <a:p>
          <a:r>
            <a:rPr lang="en-US" sz="2000" dirty="0" smtClean="0"/>
            <a:t>Doctoral degree</a:t>
          </a:r>
          <a:endParaRPr lang="en-US" sz="2000" dirty="0"/>
        </a:p>
      </dgm:t>
    </dgm:pt>
    <dgm:pt modelId="{6562E6C3-54EE-4869-9C55-C44294EEF85E}" type="parTrans" cxnId="{2E13C825-0535-4694-8421-57E8B3359FEE}">
      <dgm:prSet/>
      <dgm:spPr/>
      <dgm:t>
        <a:bodyPr/>
        <a:lstStyle/>
        <a:p>
          <a:endParaRPr lang="en-US"/>
        </a:p>
      </dgm:t>
    </dgm:pt>
    <dgm:pt modelId="{101E88AF-08D0-42AA-BCD0-2D1E82B1EF96}" type="sibTrans" cxnId="{2E13C825-0535-4694-8421-57E8B3359FEE}">
      <dgm:prSet/>
      <dgm:spPr/>
      <dgm:t>
        <a:bodyPr/>
        <a:lstStyle/>
        <a:p>
          <a:endParaRPr lang="en-US"/>
        </a:p>
      </dgm:t>
    </dgm:pt>
    <dgm:pt modelId="{3B552980-B8CF-463B-B303-A4312214CBB8}">
      <dgm:prSet phldrT="[Text]" custT="1"/>
      <dgm:spPr/>
      <dgm:t>
        <a:bodyPr/>
        <a:lstStyle/>
        <a:p>
          <a:r>
            <a:rPr lang="en-US" sz="2000" dirty="0" smtClean="0"/>
            <a:t>Professional degree</a:t>
          </a:r>
          <a:endParaRPr lang="en-US" sz="2000" dirty="0"/>
        </a:p>
      </dgm:t>
    </dgm:pt>
    <dgm:pt modelId="{74A73B41-45F4-417A-977F-3C119CCDA58D}" type="parTrans" cxnId="{78BB434B-526E-42D1-B712-AFD22CA306AB}">
      <dgm:prSet/>
      <dgm:spPr/>
      <dgm:t>
        <a:bodyPr/>
        <a:lstStyle/>
        <a:p>
          <a:endParaRPr lang="en-US"/>
        </a:p>
      </dgm:t>
    </dgm:pt>
    <dgm:pt modelId="{3664D4AA-8DB1-4456-8190-A4A0FE935827}" type="sibTrans" cxnId="{78BB434B-526E-42D1-B712-AFD22CA306AB}">
      <dgm:prSet/>
      <dgm:spPr/>
      <dgm:t>
        <a:bodyPr/>
        <a:lstStyle/>
        <a:p>
          <a:endParaRPr lang="en-US"/>
        </a:p>
      </dgm:t>
    </dgm:pt>
    <dgm:pt modelId="{E24E984A-C8EB-4D10-B721-607DBB9F7A01}">
      <dgm:prSet phldrT="[Text]" custT="1"/>
      <dgm:spPr/>
      <dgm:t>
        <a:bodyPr/>
        <a:lstStyle/>
        <a:p>
          <a:pPr algn="r"/>
          <a:r>
            <a:rPr lang="en-US" sz="2400" dirty="0" smtClean="0"/>
            <a:t>$1,714</a:t>
          </a:r>
          <a:endParaRPr lang="en-US" sz="2400" dirty="0"/>
        </a:p>
      </dgm:t>
    </dgm:pt>
    <dgm:pt modelId="{01BE6C82-2610-4A42-8A1A-9C9786391FA4}" type="parTrans" cxnId="{08D4F261-92C3-4F5B-9BC6-2F725052DF42}">
      <dgm:prSet/>
      <dgm:spPr/>
      <dgm:t>
        <a:bodyPr/>
        <a:lstStyle/>
        <a:p>
          <a:endParaRPr lang="en-US"/>
        </a:p>
      </dgm:t>
    </dgm:pt>
    <dgm:pt modelId="{1B61F504-08A3-4FC1-BFCF-328AFE11EFBD}" type="sibTrans" cxnId="{08D4F261-92C3-4F5B-9BC6-2F725052DF42}">
      <dgm:prSet/>
      <dgm:spPr/>
      <dgm:t>
        <a:bodyPr/>
        <a:lstStyle/>
        <a:p>
          <a:endParaRPr lang="en-US"/>
        </a:p>
      </dgm:t>
    </dgm:pt>
    <dgm:pt modelId="{3D5C4D0E-B7D2-477D-BD6D-4CF59A52F877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 smtClean="0"/>
            <a:t>Less than a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 smtClean="0"/>
            <a:t>high school diploma</a:t>
          </a:r>
          <a:endParaRPr lang="en-US" sz="2000" dirty="0"/>
        </a:p>
      </dgm:t>
    </dgm:pt>
    <dgm:pt modelId="{9F9A5E35-AF59-4F63-8462-99B3BF7B38D1}" type="parTrans" cxnId="{35016C62-421C-4D1F-AAA1-975AD05925A9}">
      <dgm:prSet/>
      <dgm:spPr/>
      <dgm:t>
        <a:bodyPr/>
        <a:lstStyle/>
        <a:p>
          <a:endParaRPr lang="en-US"/>
        </a:p>
      </dgm:t>
    </dgm:pt>
    <dgm:pt modelId="{A14B2AB5-12A7-466D-A9D7-CFC7C1B35198}" type="sibTrans" cxnId="{35016C62-421C-4D1F-AAA1-975AD05925A9}">
      <dgm:prSet/>
      <dgm:spPr/>
      <dgm:t>
        <a:bodyPr/>
        <a:lstStyle/>
        <a:p>
          <a:endParaRPr lang="en-US"/>
        </a:p>
      </dgm:t>
    </dgm:pt>
    <dgm:pt modelId="{47059A4B-CE85-470F-869D-317F3419BD3B}">
      <dgm:prSet custT="1"/>
      <dgm:spPr/>
      <dgm:t>
        <a:bodyPr/>
        <a:lstStyle/>
        <a:p>
          <a:r>
            <a:rPr lang="en-US" sz="2000" dirty="0" smtClean="0"/>
            <a:t>Master’s degree</a:t>
          </a:r>
          <a:endParaRPr lang="en-US" sz="2000" dirty="0"/>
        </a:p>
      </dgm:t>
    </dgm:pt>
    <dgm:pt modelId="{B6DC2D88-C62B-4DE1-9F6E-8B741AC7A6EE}" type="parTrans" cxnId="{DB818297-7775-4408-88F9-2A701176B500}">
      <dgm:prSet/>
      <dgm:spPr/>
      <dgm:t>
        <a:bodyPr/>
        <a:lstStyle/>
        <a:p>
          <a:endParaRPr lang="en-US"/>
        </a:p>
      </dgm:t>
    </dgm:pt>
    <dgm:pt modelId="{05A6A5E5-9A3B-432F-9192-2AAE3A337BD2}" type="sibTrans" cxnId="{DB818297-7775-4408-88F9-2A701176B500}">
      <dgm:prSet/>
      <dgm:spPr/>
      <dgm:t>
        <a:bodyPr/>
        <a:lstStyle/>
        <a:p>
          <a:endParaRPr lang="en-US"/>
        </a:p>
      </dgm:t>
    </dgm:pt>
    <dgm:pt modelId="{3ACBEF71-A8F5-4095-B9C0-0BBC3042B938}">
      <dgm:prSet custT="1"/>
      <dgm:spPr/>
      <dgm:t>
        <a:bodyPr/>
        <a:lstStyle/>
        <a:p>
          <a:pPr algn="l"/>
          <a:endParaRPr lang="en-US" sz="2400"/>
        </a:p>
      </dgm:t>
    </dgm:pt>
    <dgm:pt modelId="{0C6020EB-E616-40E7-8C7D-E06E60ADE30E}" type="parTrans" cxnId="{B00B2E33-D5E3-4CEA-AA86-B30CD6A173ED}">
      <dgm:prSet/>
      <dgm:spPr/>
      <dgm:t>
        <a:bodyPr/>
        <a:lstStyle/>
        <a:p>
          <a:endParaRPr lang="en-US"/>
        </a:p>
      </dgm:t>
    </dgm:pt>
    <dgm:pt modelId="{C5F163FA-0A11-4FF2-A0DC-9D7B75B2B2EE}" type="sibTrans" cxnId="{B00B2E33-D5E3-4CEA-AA86-B30CD6A173ED}">
      <dgm:prSet/>
      <dgm:spPr/>
      <dgm:t>
        <a:bodyPr/>
        <a:lstStyle/>
        <a:p>
          <a:endParaRPr lang="en-US"/>
        </a:p>
      </dgm:t>
    </dgm:pt>
    <dgm:pt modelId="{9CA1BA70-57A8-4126-B5AA-012E409EAF7C}">
      <dgm:prSet custT="1"/>
      <dgm:spPr/>
      <dgm:t>
        <a:bodyPr/>
        <a:lstStyle/>
        <a:p>
          <a:pPr algn="r"/>
          <a:r>
            <a:rPr lang="en-US" sz="2400" dirty="0" smtClean="0"/>
            <a:t>$1,329</a:t>
          </a:r>
          <a:endParaRPr lang="en-US" sz="2400" dirty="0"/>
        </a:p>
      </dgm:t>
    </dgm:pt>
    <dgm:pt modelId="{74E2D79A-88B5-44C8-9015-A77A624AD9C9}" type="parTrans" cxnId="{4634C96E-8A8C-49EA-AE56-4930D9404863}">
      <dgm:prSet/>
      <dgm:spPr/>
      <dgm:t>
        <a:bodyPr/>
        <a:lstStyle/>
        <a:p>
          <a:endParaRPr lang="en-US"/>
        </a:p>
      </dgm:t>
    </dgm:pt>
    <dgm:pt modelId="{CD05EBC7-9823-4E64-B476-8A6096FD304C}" type="sibTrans" cxnId="{4634C96E-8A8C-49EA-AE56-4930D9404863}">
      <dgm:prSet/>
      <dgm:spPr/>
      <dgm:t>
        <a:bodyPr/>
        <a:lstStyle/>
        <a:p>
          <a:endParaRPr lang="en-US"/>
        </a:p>
      </dgm:t>
    </dgm:pt>
    <dgm:pt modelId="{8B7E633D-8894-488F-BECA-FEE8ADCCADA4}">
      <dgm:prSet custT="1"/>
      <dgm:spPr/>
      <dgm:t>
        <a:bodyPr/>
        <a:lstStyle/>
        <a:p>
          <a:pPr algn="l"/>
          <a:endParaRPr lang="en-US" sz="2400"/>
        </a:p>
      </dgm:t>
    </dgm:pt>
    <dgm:pt modelId="{F14BBF0C-1364-4670-B269-88C94DD5C416}" type="parTrans" cxnId="{F7E86E25-7A9E-43FF-A944-ED674FCF48DD}">
      <dgm:prSet/>
      <dgm:spPr/>
      <dgm:t>
        <a:bodyPr/>
        <a:lstStyle/>
        <a:p>
          <a:endParaRPr lang="en-US"/>
        </a:p>
      </dgm:t>
    </dgm:pt>
    <dgm:pt modelId="{2EE745AA-27BA-4CCB-B66D-336FCF465BA0}" type="sibTrans" cxnId="{F7E86E25-7A9E-43FF-A944-ED674FCF48DD}">
      <dgm:prSet/>
      <dgm:spPr/>
      <dgm:t>
        <a:bodyPr/>
        <a:lstStyle/>
        <a:p>
          <a:endParaRPr lang="en-US"/>
        </a:p>
      </dgm:t>
    </dgm:pt>
    <dgm:pt modelId="{45FF5499-28BC-4ACA-96E7-EC4A8935CBD7}">
      <dgm:prSet custT="1"/>
      <dgm:spPr/>
      <dgm:t>
        <a:bodyPr/>
        <a:lstStyle/>
        <a:p>
          <a:r>
            <a:rPr lang="en-US" sz="2000" dirty="0" smtClean="0"/>
            <a:t>Bachelor’s degree</a:t>
          </a:r>
          <a:endParaRPr lang="en-US" sz="2000" dirty="0"/>
        </a:p>
      </dgm:t>
    </dgm:pt>
    <dgm:pt modelId="{9259BBC9-162D-4922-87E2-202965D10B2D}" type="parTrans" cxnId="{BD2079FE-4CC6-4650-82BD-8409C9B233CD}">
      <dgm:prSet/>
      <dgm:spPr/>
      <dgm:t>
        <a:bodyPr/>
        <a:lstStyle/>
        <a:p>
          <a:endParaRPr lang="en-US"/>
        </a:p>
      </dgm:t>
    </dgm:pt>
    <dgm:pt modelId="{668538D9-5984-4C41-B3D6-76AA06A36281}" type="sibTrans" cxnId="{BD2079FE-4CC6-4650-82BD-8409C9B233CD}">
      <dgm:prSet/>
      <dgm:spPr/>
      <dgm:t>
        <a:bodyPr/>
        <a:lstStyle/>
        <a:p>
          <a:endParaRPr lang="en-US"/>
        </a:p>
      </dgm:t>
    </dgm:pt>
    <dgm:pt modelId="{4973D667-8297-4DB5-8F89-63B8A4F1F4FF}">
      <dgm:prSet custT="1"/>
      <dgm:spPr/>
      <dgm:t>
        <a:bodyPr/>
        <a:lstStyle/>
        <a:p>
          <a:r>
            <a:rPr lang="en-US" sz="2000" dirty="0" smtClean="0"/>
            <a:t>Associate’s degree</a:t>
          </a:r>
          <a:endParaRPr lang="en-US" sz="2000" dirty="0"/>
        </a:p>
      </dgm:t>
    </dgm:pt>
    <dgm:pt modelId="{FA035276-E25E-4CD4-95C7-E9064ACEF755}" type="parTrans" cxnId="{75F26AF6-B216-4722-8CC1-73A32F203504}">
      <dgm:prSet/>
      <dgm:spPr/>
      <dgm:t>
        <a:bodyPr/>
        <a:lstStyle/>
        <a:p>
          <a:endParaRPr lang="en-US"/>
        </a:p>
      </dgm:t>
    </dgm:pt>
    <dgm:pt modelId="{DC030FBA-8700-40A4-A38F-25DC2073A11C}" type="sibTrans" cxnId="{75F26AF6-B216-4722-8CC1-73A32F203504}">
      <dgm:prSet/>
      <dgm:spPr/>
      <dgm:t>
        <a:bodyPr/>
        <a:lstStyle/>
        <a:p>
          <a:endParaRPr lang="en-US"/>
        </a:p>
      </dgm:t>
    </dgm:pt>
    <dgm:pt modelId="{26D6AAA3-F001-45E6-A032-D9F8B696F4B7}">
      <dgm:prSet custT="1"/>
      <dgm:spPr/>
      <dgm:t>
        <a:bodyPr/>
        <a:lstStyle/>
        <a:p>
          <a:pPr algn="r"/>
          <a:r>
            <a:rPr lang="en-US" sz="2400" dirty="0" smtClean="0"/>
            <a:t>$777</a:t>
          </a:r>
          <a:endParaRPr lang="en-US" sz="2400" dirty="0"/>
        </a:p>
      </dgm:t>
    </dgm:pt>
    <dgm:pt modelId="{BA4D6A97-1F42-45BF-ABCF-63EA68BCBBD7}" type="parTrans" cxnId="{DA4CBB79-42A6-48FF-9C1B-7DDF69C0647D}">
      <dgm:prSet/>
      <dgm:spPr/>
      <dgm:t>
        <a:bodyPr/>
        <a:lstStyle/>
        <a:p>
          <a:endParaRPr lang="en-US"/>
        </a:p>
      </dgm:t>
    </dgm:pt>
    <dgm:pt modelId="{2DA8E4A2-FF0C-4DAA-ABFF-EB904A4E809E}" type="sibTrans" cxnId="{DA4CBB79-42A6-48FF-9C1B-7DDF69C0647D}">
      <dgm:prSet/>
      <dgm:spPr/>
      <dgm:t>
        <a:bodyPr/>
        <a:lstStyle/>
        <a:p>
          <a:endParaRPr lang="en-US"/>
        </a:p>
      </dgm:t>
    </dgm:pt>
    <dgm:pt modelId="{A2ECC5ED-2C62-433E-BF47-B036D547CE01}">
      <dgm:prSet custT="1"/>
      <dgm:spPr/>
      <dgm:t>
        <a:bodyPr/>
        <a:lstStyle/>
        <a:p>
          <a:pPr algn="r"/>
          <a:r>
            <a:rPr lang="en-US" sz="2400" dirty="0" smtClean="0"/>
            <a:t>$1,108</a:t>
          </a:r>
          <a:endParaRPr lang="en-US" sz="2400" dirty="0"/>
        </a:p>
      </dgm:t>
    </dgm:pt>
    <dgm:pt modelId="{8CAE653B-2CA1-4501-81AC-CAAF9162ACA6}" type="parTrans" cxnId="{6F3AD068-0080-4880-A7BB-3A63B2AE44F1}">
      <dgm:prSet/>
      <dgm:spPr/>
      <dgm:t>
        <a:bodyPr/>
        <a:lstStyle/>
        <a:p>
          <a:endParaRPr lang="en-US"/>
        </a:p>
      </dgm:t>
    </dgm:pt>
    <dgm:pt modelId="{29141058-060E-4B24-89B6-E31DD6340BB8}" type="sibTrans" cxnId="{6F3AD068-0080-4880-A7BB-3A63B2AE44F1}">
      <dgm:prSet/>
      <dgm:spPr/>
      <dgm:t>
        <a:bodyPr/>
        <a:lstStyle/>
        <a:p>
          <a:endParaRPr lang="en-US"/>
        </a:p>
      </dgm:t>
    </dgm:pt>
    <dgm:pt modelId="{352EB960-7B91-48E6-BBE7-DA76C0D1CD34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 smtClean="0"/>
            <a:t>Some college,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 smtClean="0"/>
            <a:t>no degree</a:t>
          </a:r>
          <a:endParaRPr lang="en-US" sz="2000" dirty="0"/>
        </a:p>
      </dgm:t>
    </dgm:pt>
    <dgm:pt modelId="{5E7801FA-A5D6-4D03-9FA3-DBA1035CC8D4}" type="parTrans" cxnId="{BC017450-3502-4A97-A73F-362F4DD71FE7}">
      <dgm:prSet/>
      <dgm:spPr/>
      <dgm:t>
        <a:bodyPr/>
        <a:lstStyle/>
        <a:p>
          <a:endParaRPr lang="en-US"/>
        </a:p>
      </dgm:t>
    </dgm:pt>
    <dgm:pt modelId="{790F93C2-EADB-4101-BA5A-72273D3E0213}" type="sibTrans" cxnId="{BC017450-3502-4A97-A73F-362F4DD71FE7}">
      <dgm:prSet/>
      <dgm:spPr/>
      <dgm:t>
        <a:bodyPr/>
        <a:lstStyle/>
        <a:p>
          <a:endParaRPr lang="en-US"/>
        </a:p>
      </dgm:t>
    </dgm:pt>
    <dgm:pt modelId="{F7E567C9-B9ED-4512-81C5-8E83785BEA2D}">
      <dgm:prSet custT="1"/>
      <dgm:spPr/>
      <dgm:t>
        <a:bodyPr/>
        <a:lstStyle/>
        <a:p>
          <a:pPr algn="r"/>
          <a:r>
            <a:rPr lang="en-US" sz="2400" dirty="0" smtClean="0"/>
            <a:t>$727</a:t>
          </a:r>
          <a:endParaRPr lang="en-US" sz="2400" dirty="0"/>
        </a:p>
      </dgm:t>
    </dgm:pt>
    <dgm:pt modelId="{A87F4200-5CF3-423B-BC24-40C06EA85971}" type="parTrans" cxnId="{9B89753A-DAD0-4312-8C4A-D2F4086C8411}">
      <dgm:prSet/>
      <dgm:spPr/>
      <dgm:t>
        <a:bodyPr/>
        <a:lstStyle/>
        <a:p>
          <a:endParaRPr lang="en-US"/>
        </a:p>
      </dgm:t>
    </dgm:pt>
    <dgm:pt modelId="{D4BFFFFB-65BF-4DD3-B473-06B159DB2BB0}" type="sibTrans" cxnId="{9B89753A-DAD0-4312-8C4A-D2F4086C8411}">
      <dgm:prSet/>
      <dgm:spPr/>
      <dgm:t>
        <a:bodyPr/>
        <a:lstStyle/>
        <a:p>
          <a:endParaRPr lang="en-US"/>
        </a:p>
      </dgm:t>
    </dgm:pt>
    <dgm:pt modelId="{C2834057-ED0F-49BC-B24C-5AE377796AE2}">
      <dgm:prSet custT="1"/>
      <dgm:spPr/>
      <dgm:t>
        <a:bodyPr/>
        <a:lstStyle/>
        <a:p>
          <a:r>
            <a:rPr lang="en-US" sz="2000" dirty="0" smtClean="0"/>
            <a:t>High school diploma</a:t>
          </a:r>
          <a:endParaRPr lang="en-US" sz="2000" dirty="0"/>
        </a:p>
      </dgm:t>
    </dgm:pt>
    <dgm:pt modelId="{771FCD46-D387-43DA-89C8-04322CC7E231}" type="parTrans" cxnId="{85E86B61-BC5C-4899-B13C-4FD3056C452A}">
      <dgm:prSet/>
      <dgm:spPr/>
      <dgm:t>
        <a:bodyPr/>
        <a:lstStyle/>
        <a:p>
          <a:endParaRPr lang="en-US"/>
        </a:p>
      </dgm:t>
    </dgm:pt>
    <dgm:pt modelId="{3C7AA15D-0B14-4A7C-AC39-B68C61791A5A}" type="sibTrans" cxnId="{85E86B61-BC5C-4899-B13C-4FD3056C452A}">
      <dgm:prSet/>
      <dgm:spPr/>
      <dgm:t>
        <a:bodyPr/>
        <a:lstStyle/>
        <a:p>
          <a:endParaRPr lang="en-US"/>
        </a:p>
      </dgm:t>
    </dgm:pt>
    <dgm:pt modelId="{BD6A5368-00ED-4515-8133-BC928287C51C}">
      <dgm:prSet custT="1"/>
      <dgm:spPr/>
      <dgm:t>
        <a:bodyPr/>
        <a:lstStyle/>
        <a:p>
          <a:pPr algn="r"/>
          <a:r>
            <a:rPr lang="en-US" sz="2400" smtClean="0"/>
            <a:t>$651</a:t>
          </a:r>
          <a:endParaRPr lang="en-US" sz="2400" dirty="0"/>
        </a:p>
      </dgm:t>
    </dgm:pt>
    <dgm:pt modelId="{B5F07B4D-4ABF-491A-B2F6-966D95329667}" type="parTrans" cxnId="{DB6D31D9-3711-4D5D-AC74-359DAC2C63EB}">
      <dgm:prSet/>
      <dgm:spPr/>
      <dgm:t>
        <a:bodyPr/>
        <a:lstStyle/>
        <a:p>
          <a:endParaRPr lang="en-US"/>
        </a:p>
      </dgm:t>
    </dgm:pt>
    <dgm:pt modelId="{282859C1-BF0D-414B-B91B-7B29F5FB70FE}" type="sibTrans" cxnId="{DB6D31D9-3711-4D5D-AC74-359DAC2C63EB}">
      <dgm:prSet/>
      <dgm:spPr/>
      <dgm:t>
        <a:bodyPr/>
        <a:lstStyle/>
        <a:p>
          <a:endParaRPr lang="en-US"/>
        </a:p>
      </dgm:t>
    </dgm:pt>
    <dgm:pt modelId="{0AD01B8E-376E-4D3B-B7FE-D17D9AB40932}">
      <dgm:prSet phldrT="[Text]" custT="1"/>
      <dgm:spPr/>
      <dgm:t>
        <a:bodyPr/>
        <a:lstStyle/>
        <a:p>
          <a:pPr algn="r"/>
          <a:r>
            <a:rPr lang="en-US" sz="2400" dirty="0" smtClean="0"/>
            <a:t>$452</a:t>
          </a:r>
          <a:endParaRPr lang="en-US" sz="2400" dirty="0"/>
        </a:p>
      </dgm:t>
    </dgm:pt>
    <dgm:pt modelId="{C05AFC4C-7F80-4857-BEB3-B12FB202B539}" type="sibTrans" cxnId="{C26274C3-2206-4CD4-A93F-1CBFBD3DA893}">
      <dgm:prSet/>
      <dgm:spPr/>
      <dgm:t>
        <a:bodyPr/>
        <a:lstStyle/>
        <a:p>
          <a:endParaRPr lang="en-US"/>
        </a:p>
      </dgm:t>
    </dgm:pt>
    <dgm:pt modelId="{B526808B-F502-4709-9B2E-C54229AF5C23}" type="parTrans" cxnId="{C26274C3-2206-4CD4-A93F-1CBFBD3DA893}">
      <dgm:prSet/>
      <dgm:spPr/>
      <dgm:t>
        <a:bodyPr/>
        <a:lstStyle/>
        <a:p>
          <a:endParaRPr lang="en-US"/>
        </a:p>
      </dgm:t>
    </dgm:pt>
    <dgm:pt modelId="{972052B7-BC0D-48B2-9183-A360616DCA55}">
      <dgm:prSet phldrT="[Text]" custT="1"/>
      <dgm:spPr/>
      <dgm:t>
        <a:bodyPr/>
        <a:lstStyle/>
        <a:p>
          <a:pPr algn="r"/>
          <a:r>
            <a:rPr lang="en-US" sz="2400" dirty="0" smtClean="0"/>
            <a:t>$1,623</a:t>
          </a:r>
          <a:endParaRPr lang="en-US" sz="2400" dirty="0"/>
        </a:p>
      </dgm:t>
    </dgm:pt>
    <dgm:pt modelId="{C1FC2B9E-7680-4409-AC9D-3C175E8BA495}" type="sibTrans" cxnId="{138C003C-6078-456E-8273-5E26E401C4A3}">
      <dgm:prSet/>
      <dgm:spPr/>
      <dgm:t>
        <a:bodyPr/>
        <a:lstStyle/>
        <a:p>
          <a:endParaRPr lang="en-US"/>
        </a:p>
      </dgm:t>
    </dgm:pt>
    <dgm:pt modelId="{734C1236-A30C-4F03-B0D2-5209B020DB5A}" type="parTrans" cxnId="{138C003C-6078-456E-8273-5E26E401C4A3}">
      <dgm:prSet/>
      <dgm:spPr/>
      <dgm:t>
        <a:bodyPr/>
        <a:lstStyle/>
        <a:p>
          <a:endParaRPr lang="en-US"/>
        </a:p>
      </dgm:t>
    </dgm:pt>
    <dgm:pt modelId="{38D287A3-1FFC-48FD-A6EA-391D1400A44D}" type="pres">
      <dgm:prSet presAssocID="{77ABA4F1-C8BD-4B0B-BF7A-771730187F0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EF44E6-E055-4939-8BF3-5A8E008CE322}" type="pres">
      <dgm:prSet presAssocID="{B04C4041-E0C9-435C-BB55-90B880559726}" presName="linNode" presStyleCnt="0"/>
      <dgm:spPr/>
    </dgm:pt>
    <dgm:pt modelId="{6913CB03-5225-49B3-8FCE-38CAA91E08E9}" type="pres">
      <dgm:prSet presAssocID="{B04C4041-E0C9-435C-BB55-90B880559726}" presName="parentText" presStyleLbl="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3E060-3AF4-4361-960E-FFDA954E420C}" type="pres">
      <dgm:prSet presAssocID="{B04C4041-E0C9-435C-BB55-90B880559726}" presName="descendantText" presStyleLbl="align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88D6B2-EFA5-45C5-B460-20A01C57DE59}" type="pres">
      <dgm:prSet presAssocID="{101E88AF-08D0-42AA-BCD0-2D1E82B1EF96}" presName="sp" presStyleCnt="0"/>
      <dgm:spPr/>
    </dgm:pt>
    <dgm:pt modelId="{D82E593B-0C12-4895-8C78-1748F559884B}" type="pres">
      <dgm:prSet presAssocID="{3B552980-B8CF-463B-B303-A4312214CBB8}" presName="linNode" presStyleCnt="0"/>
      <dgm:spPr/>
    </dgm:pt>
    <dgm:pt modelId="{000918DE-6747-45D7-87D9-FCDD553AD2EC}" type="pres">
      <dgm:prSet presAssocID="{3B552980-B8CF-463B-B303-A4312214CBB8}" presName="parentText" presStyleLbl="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6C767C-C7AF-458B-88CE-7F117F5DAA45}" type="pres">
      <dgm:prSet presAssocID="{3B552980-B8CF-463B-B303-A4312214CBB8}" presName="descendantText" presStyleLbl="align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0C27F7-2737-4B72-BDAC-12E42FBFB4D4}" type="pres">
      <dgm:prSet presAssocID="{3664D4AA-8DB1-4456-8190-A4A0FE935827}" presName="sp" presStyleCnt="0"/>
      <dgm:spPr/>
    </dgm:pt>
    <dgm:pt modelId="{9D36D47B-B02D-4582-B272-43459F1F0359}" type="pres">
      <dgm:prSet presAssocID="{47059A4B-CE85-470F-869D-317F3419BD3B}" presName="linNode" presStyleCnt="0"/>
      <dgm:spPr/>
    </dgm:pt>
    <dgm:pt modelId="{2F694933-C30C-4E4E-A61D-4A915D7EC9CF}" type="pres">
      <dgm:prSet presAssocID="{47059A4B-CE85-470F-869D-317F3419BD3B}" presName="parentText" presStyleLbl="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F701DB-4FE2-49A5-9C9E-6799DA4FFF4A}" type="pres">
      <dgm:prSet presAssocID="{47059A4B-CE85-470F-869D-317F3419BD3B}" presName="descendantText" presStyleLbl="alignAccFollowNode1" presStyleIdx="2" presStyleCnt="8" custLinFactNeighborX="694" custLinFactNeighborY="11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7FE769-C1D4-4C15-A92A-170D0D13B6E4}" type="pres">
      <dgm:prSet presAssocID="{05A6A5E5-9A3B-432F-9192-2AAE3A337BD2}" presName="sp" presStyleCnt="0"/>
      <dgm:spPr/>
    </dgm:pt>
    <dgm:pt modelId="{C7FD014B-0F68-4461-B270-61CDE57E64A3}" type="pres">
      <dgm:prSet presAssocID="{45FF5499-28BC-4ACA-96E7-EC4A8935CBD7}" presName="linNode" presStyleCnt="0"/>
      <dgm:spPr/>
    </dgm:pt>
    <dgm:pt modelId="{0AC52D9A-916B-4FD4-A1BE-05D098E0D62A}" type="pres">
      <dgm:prSet presAssocID="{45FF5499-28BC-4ACA-96E7-EC4A8935CBD7}" presName="parentText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7BAD53-D497-45AE-8DD0-B55B17C78382}" type="pres">
      <dgm:prSet presAssocID="{45FF5499-28BC-4ACA-96E7-EC4A8935CBD7}" presName="descendantText" presStyleLbl="alignAccFollowNode1" presStyleIdx="3" presStyleCnt="8" custLinFactNeighborX="694" custLinFactNeighborY="11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F42FB3-614D-4B65-9162-5C30A450E622}" type="pres">
      <dgm:prSet presAssocID="{668538D9-5984-4C41-B3D6-76AA06A36281}" presName="sp" presStyleCnt="0"/>
      <dgm:spPr/>
    </dgm:pt>
    <dgm:pt modelId="{83678839-625A-4C86-8167-FACE027B9142}" type="pres">
      <dgm:prSet presAssocID="{4973D667-8297-4DB5-8F89-63B8A4F1F4FF}" presName="linNode" presStyleCnt="0"/>
      <dgm:spPr/>
    </dgm:pt>
    <dgm:pt modelId="{A8FEB9A3-47BF-4DFC-A152-3F8EF5E57D1A}" type="pres">
      <dgm:prSet presAssocID="{4973D667-8297-4DB5-8F89-63B8A4F1F4FF}" presName="parentText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8C0F28-7380-4F76-BAFE-437185AA7FB0}" type="pres">
      <dgm:prSet presAssocID="{4973D667-8297-4DB5-8F89-63B8A4F1F4FF}" presName="descendantText" presStyleLbl="alignAccFollowNode1" presStyleIdx="4" presStyleCnt="8" custLinFactNeighborX="694" custLinFactNeighborY="11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3985E7-8E75-4896-BD94-F888F74AC45A}" type="pres">
      <dgm:prSet presAssocID="{DC030FBA-8700-40A4-A38F-25DC2073A11C}" presName="sp" presStyleCnt="0"/>
      <dgm:spPr/>
    </dgm:pt>
    <dgm:pt modelId="{97CFE500-0F24-47F8-96A5-858F578BD3FA}" type="pres">
      <dgm:prSet presAssocID="{352EB960-7B91-48E6-BBE7-DA76C0D1CD34}" presName="linNode" presStyleCnt="0"/>
      <dgm:spPr/>
    </dgm:pt>
    <dgm:pt modelId="{336EC0C5-ED15-424A-AB34-D20CBF9BE3F7}" type="pres">
      <dgm:prSet presAssocID="{352EB960-7B91-48E6-BBE7-DA76C0D1CD34}" presName="parentText" presStyleLbl="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B88FD9-880E-41DA-A389-E7A05B7EAAF3}" type="pres">
      <dgm:prSet presAssocID="{352EB960-7B91-48E6-BBE7-DA76C0D1CD34}" presName="descendantText" presStyleLbl="alignAccFollowNode1" presStyleIdx="5" presStyleCnt="8" custLinFactNeighborX="694" custLinFactNeighborY="11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91F74-726E-43CA-A4D9-EDE82838BD8B}" type="pres">
      <dgm:prSet presAssocID="{790F93C2-EADB-4101-BA5A-72273D3E0213}" presName="sp" presStyleCnt="0"/>
      <dgm:spPr/>
    </dgm:pt>
    <dgm:pt modelId="{2BDFABF6-A658-4947-924B-B54FE6FA00AC}" type="pres">
      <dgm:prSet presAssocID="{C2834057-ED0F-49BC-B24C-5AE377796AE2}" presName="linNode" presStyleCnt="0"/>
      <dgm:spPr/>
    </dgm:pt>
    <dgm:pt modelId="{F90C16FD-3142-4E77-B650-7C881BFE7A4C}" type="pres">
      <dgm:prSet presAssocID="{C2834057-ED0F-49BC-B24C-5AE377796AE2}" presName="parentText" presStyleLbl="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1A129-8684-4C06-844D-34E763B961B5}" type="pres">
      <dgm:prSet presAssocID="{C2834057-ED0F-49BC-B24C-5AE377796AE2}" presName="descendantText" presStyleLbl="alignAccFollowNode1" presStyleIdx="6" presStyleCnt="8" custLinFactNeighborX="694" custLinFactNeighborY="11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52008-C6FB-4431-9C5A-754DCABB95BF}" type="pres">
      <dgm:prSet presAssocID="{3C7AA15D-0B14-4A7C-AC39-B68C61791A5A}" presName="sp" presStyleCnt="0"/>
      <dgm:spPr/>
    </dgm:pt>
    <dgm:pt modelId="{9AD9F126-E087-44D8-BB52-672553B89574}" type="pres">
      <dgm:prSet presAssocID="{3D5C4D0E-B7D2-477D-BD6D-4CF59A52F877}" presName="linNode" presStyleCnt="0"/>
      <dgm:spPr/>
    </dgm:pt>
    <dgm:pt modelId="{A420CAC2-21B4-4C6B-AA4A-1EADC59C5F4E}" type="pres">
      <dgm:prSet presAssocID="{3D5C4D0E-B7D2-477D-BD6D-4CF59A52F877}" presName="parentText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55182C-9C78-44DC-B5C1-7A9F4088ED5D}" type="pres">
      <dgm:prSet presAssocID="{3D5C4D0E-B7D2-477D-BD6D-4CF59A52F877}" presName="descendantText" presStyleLbl="alignAccFollowNode1" presStyleIdx="7" presStyleCnt="8" custLinFactNeighborX="694" custLinFactNeighborY="11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2079FE-4CC6-4650-82BD-8409C9B233CD}" srcId="{77ABA4F1-C8BD-4B0B-BF7A-771730187F01}" destId="{45FF5499-28BC-4ACA-96E7-EC4A8935CBD7}" srcOrd="3" destOrd="0" parTransId="{9259BBC9-162D-4922-87E2-202965D10B2D}" sibTransId="{668538D9-5984-4C41-B3D6-76AA06A36281}"/>
    <dgm:cxn modelId="{7DCA7A8E-56A6-4618-A712-C8C21D5C9CCC}" type="presOf" srcId="{47059A4B-CE85-470F-869D-317F3419BD3B}" destId="{2F694933-C30C-4E4E-A61D-4A915D7EC9CF}" srcOrd="0" destOrd="0" presId="urn:microsoft.com/office/officeart/2005/8/layout/vList5"/>
    <dgm:cxn modelId="{138C003C-6078-456E-8273-5E26E401C4A3}" srcId="{B04C4041-E0C9-435C-BB55-90B880559726}" destId="{972052B7-BC0D-48B2-9183-A360616DCA55}" srcOrd="0" destOrd="0" parTransId="{734C1236-A30C-4F03-B0D2-5209B020DB5A}" sibTransId="{C1FC2B9E-7680-4409-AC9D-3C175E8BA495}"/>
    <dgm:cxn modelId="{DA4CBB79-42A6-48FF-9C1B-7DDF69C0647D}" srcId="{4973D667-8297-4DB5-8F89-63B8A4F1F4FF}" destId="{26D6AAA3-F001-45E6-A032-D9F8B696F4B7}" srcOrd="0" destOrd="0" parTransId="{BA4D6A97-1F42-45BF-ABCF-63EA68BCBBD7}" sibTransId="{2DA8E4A2-FF0C-4DAA-ABFF-EB904A4E809E}"/>
    <dgm:cxn modelId="{BC017450-3502-4A97-A73F-362F4DD71FE7}" srcId="{77ABA4F1-C8BD-4B0B-BF7A-771730187F01}" destId="{352EB960-7B91-48E6-BBE7-DA76C0D1CD34}" srcOrd="5" destOrd="0" parTransId="{5E7801FA-A5D6-4D03-9FA3-DBA1035CC8D4}" sibTransId="{790F93C2-EADB-4101-BA5A-72273D3E0213}"/>
    <dgm:cxn modelId="{40173FB3-57F8-4758-BAEF-EBDBF663D3C7}" type="presOf" srcId="{A2ECC5ED-2C62-433E-BF47-B036D547CE01}" destId="{307BAD53-D497-45AE-8DD0-B55B17C78382}" srcOrd="0" destOrd="0" presId="urn:microsoft.com/office/officeart/2005/8/layout/vList5"/>
    <dgm:cxn modelId="{0B715D20-0BEC-4793-8EC9-36B78CFA4D8C}" type="presOf" srcId="{4973D667-8297-4DB5-8F89-63B8A4F1F4FF}" destId="{A8FEB9A3-47BF-4DFC-A152-3F8EF5E57D1A}" srcOrd="0" destOrd="0" presId="urn:microsoft.com/office/officeart/2005/8/layout/vList5"/>
    <dgm:cxn modelId="{44371E39-5B2A-4AC7-88B0-03702C50B0F5}" type="presOf" srcId="{77ABA4F1-C8BD-4B0B-BF7A-771730187F01}" destId="{38D287A3-1FFC-48FD-A6EA-391D1400A44D}" srcOrd="0" destOrd="0" presId="urn:microsoft.com/office/officeart/2005/8/layout/vList5"/>
    <dgm:cxn modelId="{2E13C825-0535-4694-8421-57E8B3359FEE}" srcId="{77ABA4F1-C8BD-4B0B-BF7A-771730187F01}" destId="{B04C4041-E0C9-435C-BB55-90B880559726}" srcOrd="0" destOrd="0" parTransId="{6562E6C3-54EE-4869-9C55-C44294EEF85E}" sibTransId="{101E88AF-08D0-42AA-BCD0-2D1E82B1EF96}"/>
    <dgm:cxn modelId="{D658799A-14C2-461F-8E7A-C20EBB8EE451}" type="presOf" srcId="{9CA1BA70-57A8-4126-B5AA-012E409EAF7C}" destId="{21F701DB-4FE2-49A5-9C9E-6799DA4FFF4A}" srcOrd="0" destOrd="1" presId="urn:microsoft.com/office/officeart/2005/8/layout/vList5"/>
    <dgm:cxn modelId="{DDAD9378-A297-4C2A-92B4-77B9A301790A}" type="presOf" srcId="{3ACBEF71-A8F5-4095-B9C0-0BBC3042B938}" destId="{21F701DB-4FE2-49A5-9C9E-6799DA4FFF4A}" srcOrd="0" destOrd="0" presId="urn:microsoft.com/office/officeart/2005/8/layout/vList5"/>
    <dgm:cxn modelId="{F7E86E25-7A9E-43FF-A944-ED674FCF48DD}" srcId="{47059A4B-CE85-470F-869D-317F3419BD3B}" destId="{8B7E633D-8894-488F-BECA-FEE8ADCCADA4}" srcOrd="2" destOrd="0" parTransId="{F14BBF0C-1364-4670-B269-88C94DD5C416}" sibTransId="{2EE745AA-27BA-4CCB-B66D-336FCF465BA0}"/>
    <dgm:cxn modelId="{3CDD4D2A-0289-4686-AFDD-2AE0AED7823C}" type="presOf" srcId="{0AD01B8E-376E-4D3B-B7FE-D17D9AB40932}" destId="{1E55182C-9C78-44DC-B5C1-7A9F4088ED5D}" srcOrd="0" destOrd="0" presId="urn:microsoft.com/office/officeart/2005/8/layout/vList5"/>
    <dgm:cxn modelId="{78BB434B-526E-42D1-B712-AFD22CA306AB}" srcId="{77ABA4F1-C8BD-4B0B-BF7A-771730187F01}" destId="{3B552980-B8CF-463B-B303-A4312214CBB8}" srcOrd="1" destOrd="0" parTransId="{74A73B41-45F4-417A-977F-3C119CCDA58D}" sibTransId="{3664D4AA-8DB1-4456-8190-A4A0FE935827}"/>
    <dgm:cxn modelId="{35016C62-421C-4D1F-AAA1-975AD05925A9}" srcId="{77ABA4F1-C8BD-4B0B-BF7A-771730187F01}" destId="{3D5C4D0E-B7D2-477D-BD6D-4CF59A52F877}" srcOrd="7" destOrd="0" parTransId="{9F9A5E35-AF59-4F63-8462-99B3BF7B38D1}" sibTransId="{A14B2AB5-12A7-466D-A9D7-CFC7C1B35198}"/>
    <dgm:cxn modelId="{67CCE5BC-56BD-4A83-B09F-DEC7AB934269}" type="presOf" srcId="{352EB960-7B91-48E6-BBE7-DA76C0D1CD34}" destId="{336EC0C5-ED15-424A-AB34-D20CBF9BE3F7}" srcOrd="0" destOrd="0" presId="urn:microsoft.com/office/officeart/2005/8/layout/vList5"/>
    <dgm:cxn modelId="{9B89753A-DAD0-4312-8C4A-D2F4086C8411}" srcId="{352EB960-7B91-48E6-BBE7-DA76C0D1CD34}" destId="{F7E567C9-B9ED-4512-81C5-8E83785BEA2D}" srcOrd="0" destOrd="0" parTransId="{A87F4200-5CF3-423B-BC24-40C06EA85971}" sibTransId="{D4BFFFFB-65BF-4DD3-B473-06B159DB2BB0}"/>
    <dgm:cxn modelId="{AAFE7E83-D277-41FF-8C4C-25E8B212BC9E}" type="presOf" srcId="{F7E567C9-B9ED-4512-81C5-8E83785BEA2D}" destId="{34B88FD9-880E-41DA-A389-E7A05B7EAAF3}" srcOrd="0" destOrd="0" presId="urn:microsoft.com/office/officeart/2005/8/layout/vList5"/>
    <dgm:cxn modelId="{85E86B61-BC5C-4899-B13C-4FD3056C452A}" srcId="{77ABA4F1-C8BD-4B0B-BF7A-771730187F01}" destId="{C2834057-ED0F-49BC-B24C-5AE377796AE2}" srcOrd="6" destOrd="0" parTransId="{771FCD46-D387-43DA-89C8-04322CC7E231}" sibTransId="{3C7AA15D-0B14-4A7C-AC39-B68C61791A5A}"/>
    <dgm:cxn modelId="{8911D45C-1241-40A0-A108-0B43EA9F0219}" type="presOf" srcId="{E24E984A-C8EB-4D10-B721-607DBB9F7A01}" destId="{016C767C-C7AF-458B-88CE-7F117F5DAA45}" srcOrd="0" destOrd="0" presId="urn:microsoft.com/office/officeart/2005/8/layout/vList5"/>
    <dgm:cxn modelId="{BA07A9E5-6CAC-4733-9F34-0E17A39209F0}" type="presOf" srcId="{C2834057-ED0F-49BC-B24C-5AE377796AE2}" destId="{F90C16FD-3142-4E77-B650-7C881BFE7A4C}" srcOrd="0" destOrd="0" presId="urn:microsoft.com/office/officeart/2005/8/layout/vList5"/>
    <dgm:cxn modelId="{8F016556-B39D-4CFC-9E0B-7E7EA766EB78}" type="presOf" srcId="{45FF5499-28BC-4ACA-96E7-EC4A8935CBD7}" destId="{0AC52D9A-916B-4FD4-A1BE-05D098E0D62A}" srcOrd="0" destOrd="0" presId="urn:microsoft.com/office/officeart/2005/8/layout/vList5"/>
    <dgm:cxn modelId="{6F3AD068-0080-4880-A7BB-3A63B2AE44F1}" srcId="{45FF5499-28BC-4ACA-96E7-EC4A8935CBD7}" destId="{A2ECC5ED-2C62-433E-BF47-B036D547CE01}" srcOrd="0" destOrd="0" parTransId="{8CAE653B-2CA1-4501-81AC-CAAF9162ACA6}" sibTransId="{29141058-060E-4B24-89B6-E31DD6340BB8}"/>
    <dgm:cxn modelId="{75F26AF6-B216-4722-8CC1-73A32F203504}" srcId="{77ABA4F1-C8BD-4B0B-BF7A-771730187F01}" destId="{4973D667-8297-4DB5-8F89-63B8A4F1F4FF}" srcOrd="4" destOrd="0" parTransId="{FA035276-E25E-4CD4-95C7-E9064ACEF755}" sibTransId="{DC030FBA-8700-40A4-A38F-25DC2073A11C}"/>
    <dgm:cxn modelId="{2772F228-6524-4DE6-81F6-463D3DFA5664}" type="presOf" srcId="{B04C4041-E0C9-435C-BB55-90B880559726}" destId="{6913CB03-5225-49B3-8FCE-38CAA91E08E9}" srcOrd="0" destOrd="0" presId="urn:microsoft.com/office/officeart/2005/8/layout/vList5"/>
    <dgm:cxn modelId="{1AA64299-2EEC-4D44-AD9A-E96D6838FEF5}" type="presOf" srcId="{3B552980-B8CF-463B-B303-A4312214CBB8}" destId="{000918DE-6747-45D7-87D9-FCDD553AD2EC}" srcOrd="0" destOrd="0" presId="urn:microsoft.com/office/officeart/2005/8/layout/vList5"/>
    <dgm:cxn modelId="{08D4F261-92C3-4F5B-9BC6-2F725052DF42}" srcId="{3B552980-B8CF-463B-B303-A4312214CBB8}" destId="{E24E984A-C8EB-4D10-B721-607DBB9F7A01}" srcOrd="0" destOrd="0" parTransId="{01BE6C82-2610-4A42-8A1A-9C9786391FA4}" sibTransId="{1B61F504-08A3-4FC1-BFCF-328AFE11EFBD}"/>
    <dgm:cxn modelId="{B00B2E33-D5E3-4CEA-AA86-B30CD6A173ED}" srcId="{47059A4B-CE85-470F-869D-317F3419BD3B}" destId="{3ACBEF71-A8F5-4095-B9C0-0BBC3042B938}" srcOrd="0" destOrd="0" parTransId="{0C6020EB-E616-40E7-8C7D-E06E60ADE30E}" sibTransId="{C5F163FA-0A11-4FF2-A0DC-9D7B75B2B2EE}"/>
    <dgm:cxn modelId="{4CD4747F-E744-41A0-A20B-87361D9C422E}" type="presOf" srcId="{3D5C4D0E-B7D2-477D-BD6D-4CF59A52F877}" destId="{A420CAC2-21B4-4C6B-AA4A-1EADC59C5F4E}" srcOrd="0" destOrd="0" presId="urn:microsoft.com/office/officeart/2005/8/layout/vList5"/>
    <dgm:cxn modelId="{C26274C3-2206-4CD4-A93F-1CBFBD3DA893}" srcId="{3D5C4D0E-B7D2-477D-BD6D-4CF59A52F877}" destId="{0AD01B8E-376E-4D3B-B7FE-D17D9AB40932}" srcOrd="0" destOrd="0" parTransId="{B526808B-F502-4709-9B2E-C54229AF5C23}" sibTransId="{C05AFC4C-7F80-4857-BEB3-B12FB202B539}"/>
    <dgm:cxn modelId="{DB6D31D9-3711-4D5D-AC74-359DAC2C63EB}" srcId="{C2834057-ED0F-49BC-B24C-5AE377796AE2}" destId="{BD6A5368-00ED-4515-8133-BC928287C51C}" srcOrd="0" destOrd="0" parTransId="{B5F07B4D-4ABF-491A-B2F6-966D95329667}" sibTransId="{282859C1-BF0D-414B-B91B-7B29F5FB70FE}"/>
    <dgm:cxn modelId="{DB818297-7775-4408-88F9-2A701176B500}" srcId="{77ABA4F1-C8BD-4B0B-BF7A-771730187F01}" destId="{47059A4B-CE85-470F-869D-317F3419BD3B}" srcOrd="2" destOrd="0" parTransId="{B6DC2D88-C62B-4DE1-9F6E-8B741AC7A6EE}" sibTransId="{05A6A5E5-9A3B-432F-9192-2AAE3A337BD2}"/>
    <dgm:cxn modelId="{FBCDA1E2-E29A-409A-A1FE-05B56C9BA9BC}" type="presOf" srcId="{26D6AAA3-F001-45E6-A032-D9F8B696F4B7}" destId="{C68C0F28-7380-4F76-BAFE-437185AA7FB0}" srcOrd="0" destOrd="0" presId="urn:microsoft.com/office/officeart/2005/8/layout/vList5"/>
    <dgm:cxn modelId="{7B5E9E0E-A314-43B8-9B12-B390000CFB41}" type="presOf" srcId="{8B7E633D-8894-488F-BECA-FEE8ADCCADA4}" destId="{21F701DB-4FE2-49A5-9C9E-6799DA4FFF4A}" srcOrd="0" destOrd="2" presId="urn:microsoft.com/office/officeart/2005/8/layout/vList5"/>
    <dgm:cxn modelId="{BE549EDA-F252-40FF-BDFE-2D83AD3BE5EB}" type="presOf" srcId="{BD6A5368-00ED-4515-8133-BC928287C51C}" destId="{F001A129-8684-4C06-844D-34E763B961B5}" srcOrd="0" destOrd="0" presId="urn:microsoft.com/office/officeart/2005/8/layout/vList5"/>
    <dgm:cxn modelId="{4634C96E-8A8C-49EA-AE56-4930D9404863}" srcId="{47059A4B-CE85-470F-869D-317F3419BD3B}" destId="{9CA1BA70-57A8-4126-B5AA-012E409EAF7C}" srcOrd="1" destOrd="0" parTransId="{74E2D79A-88B5-44C8-9015-A77A624AD9C9}" sibTransId="{CD05EBC7-9823-4E64-B476-8A6096FD304C}"/>
    <dgm:cxn modelId="{AB7C385E-520D-4057-B3F9-7E3858292960}" type="presOf" srcId="{972052B7-BC0D-48B2-9183-A360616DCA55}" destId="{F973E060-3AF4-4361-960E-FFDA954E420C}" srcOrd="0" destOrd="0" presId="urn:microsoft.com/office/officeart/2005/8/layout/vList5"/>
    <dgm:cxn modelId="{B5463DF9-FD15-439E-AC41-D3CA8CB0753F}" type="presParOf" srcId="{38D287A3-1FFC-48FD-A6EA-391D1400A44D}" destId="{65EF44E6-E055-4939-8BF3-5A8E008CE322}" srcOrd="0" destOrd="0" presId="urn:microsoft.com/office/officeart/2005/8/layout/vList5"/>
    <dgm:cxn modelId="{E186A770-1427-43F5-8125-774304D43ED9}" type="presParOf" srcId="{65EF44E6-E055-4939-8BF3-5A8E008CE322}" destId="{6913CB03-5225-49B3-8FCE-38CAA91E08E9}" srcOrd="0" destOrd="0" presId="urn:microsoft.com/office/officeart/2005/8/layout/vList5"/>
    <dgm:cxn modelId="{38E624DA-33EC-4E55-84A3-5DF1C8F074FC}" type="presParOf" srcId="{65EF44E6-E055-4939-8BF3-5A8E008CE322}" destId="{F973E060-3AF4-4361-960E-FFDA954E420C}" srcOrd="1" destOrd="0" presId="urn:microsoft.com/office/officeart/2005/8/layout/vList5"/>
    <dgm:cxn modelId="{53CF9D05-3F5C-42ED-B072-9C4EFCCE56D8}" type="presParOf" srcId="{38D287A3-1FFC-48FD-A6EA-391D1400A44D}" destId="{6688D6B2-EFA5-45C5-B460-20A01C57DE59}" srcOrd="1" destOrd="0" presId="urn:microsoft.com/office/officeart/2005/8/layout/vList5"/>
    <dgm:cxn modelId="{C7B39A84-DDEE-4AFD-BC7C-D8A65E909BBF}" type="presParOf" srcId="{38D287A3-1FFC-48FD-A6EA-391D1400A44D}" destId="{D82E593B-0C12-4895-8C78-1748F559884B}" srcOrd="2" destOrd="0" presId="urn:microsoft.com/office/officeart/2005/8/layout/vList5"/>
    <dgm:cxn modelId="{E113708B-A58E-407F-9660-BE1C561836A9}" type="presParOf" srcId="{D82E593B-0C12-4895-8C78-1748F559884B}" destId="{000918DE-6747-45D7-87D9-FCDD553AD2EC}" srcOrd="0" destOrd="0" presId="urn:microsoft.com/office/officeart/2005/8/layout/vList5"/>
    <dgm:cxn modelId="{4F03EE93-F9AE-47FA-87C6-546B4A5EF89B}" type="presParOf" srcId="{D82E593B-0C12-4895-8C78-1748F559884B}" destId="{016C767C-C7AF-458B-88CE-7F117F5DAA45}" srcOrd="1" destOrd="0" presId="urn:microsoft.com/office/officeart/2005/8/layout/vList5"/>
    <dgm:cxn modelId="{B22C1897-B8A3-431B-B21D-109750849988}" type="presParOf" srcId="{38D287A3-1FFC-48FD-A6EA-391D1400A44D}" destId="{EB0C27F7-2737-4B72-BDAC-12E42FBFB4D4}" srcOrd="3" destOrd="0" presId="urn:microsoft.com/office/officeart/2005/8/layout/vList5"/>
    <dgm:cxn modelId="{55D9B1CB-6813-4029-992E-A6D5B6E0E9BD}" type="presParOf" srcId="{38D287A3-1FFC-48FD-A6EA-391D1400A44D}" destId="{9D36D47B-B02D-4582-B272-43459F1F0359}" srcOrd="4" destOrd="0" presId="urn:microsoft.com/office/officeart/2005/8/layout/vList5"/>
    <dgm:cxn modelId="{4F67AB20-B5CD-4783-9901-F1A4067F4176}" type="presParOf" srcId="{9D36D47B-B02D-4582-B272-43459F1F0359}" destId="{2F694933-C30C-4E4E-A61D-4A915D7EC9CF}" srcOrd="0" destOrd="0" presId="urn:microsoft.com/office/officeart/2005/8/layout/vList5"/>
    <dgm:cxn modelId="{34A9040F-A4CE-4665-A869-5B96D370FC0E}" type="presParOf" srcId="{9D36D47B-B02D-4582-B272-43459F1F0359}" destId="{21F701DB-4FE2-49A5-9C9E-6799DA4FFF4A}" srcOrd="1" destOrd="0" presId="urn:microsoft.com/office/officeart/2005/8/layout/vList5"/>
    <dgm:cxn modelId="{4AD59127-259A-4F49-BA9B-3DE6AFCDB480}" type="presParOf" srcId="{38D287A3-1FFC-48FD-A6EA-391D1400A44D}" destId="{2B7FE769-C1D4-4C15-A92A-170D0D13B6E4}" srcOrd="5" destOrd="0" presId="urn:microsoft.com/office/officeart/2005/8/layout/vList5"/>
    <dgm:cxn modelId="{42335C89-F270-45C7-A270-FD6EF6F83A29}" type="presParOf" srcId="{38D287A3-1FFC-48FD-A6EA-391D1400A44D}" destId="{C7FD014B-0F68-4461-B270-61CDE57E64A3}" srcOrd="6" destOrd="0" presId="urn:microsoft.com/office/officeart/2005/8/layout/vList5"/>
    <dgm:cxn modelId="{CC09FC68-7E29-40C6-BEEF-EA80B4111C58}" type="presParOf" srcId="{C7FD014B-0F68-4461-B270-61CDE57E64A3}" destId="{0AC52D9A-916B-4FD4-A1BE-05D098E0D62A}" srcOrd="0" destOrd="0" presId="urn:microsoft.com/office/officeart/2005/8/layout/vList5"/>
    <dgm:cxn modelId="{852961F9-3AE3-4820-98C1-43548574A6BF}" type="presParOf" srcId="{C7FD014B-0F68-4461-B270-61CDE57E64A3}" destId="{307BAD53-D497-45AE-8DD0-B55B17C78382}" srcOrd="1" destOrd="0" presId="urn:microsoft.com/office/officeart/2005/8/layout/vList5"/>
    <dgm:cxn modelId="{D622EA64-AB95-4653-8029-5D7F2F93E1E6}" type="presParOf" srcId="{38D287A3-1FFC-48FD-A6EA-391D1400A44D}" destId="{2FF42FB3-614D-4B65-9162-5C30A450E622}" srcOrd="7" destOrd="0" presId="urn:microsoft.com/office/officeart/2005/8/layout/vList5"/>
    <dgm:cxn modelId="{FF41E826-4943-4DAC-9231-D06E6EA530C9}" type="presParOf" srcId="{38D287A3-1FFC-48FD-A6EA-391D1400A44D}" destId="{83678839-625A-4C86-8167-FACE027B9142}" srcOrd="8" destOrd="0" presId="urn:microsoft.com/office/officeart/2005/8/layout/vList5"/>
    <dgm:cxn modelId="{8EF10FD1-24F2-4F0A-89CF-7EB2F493B6CD}" type="presParOf" srcId="{83678839-625A-4C86-8167-FACE027B9142}" destId="{A8FEB9A3-47BF-4DFC-A152-3F8EF5E57D1A}" srcOrd="0" destOrd="0" presId="urn:microsoft.com/office/officeart/2005/8/layout/vList5"/>
    <dgm:cxn modelId="{34B25DDC-3826-4867-B900-B4C347F88B3D}" type="presParOf" srcId="{83678839-625A-4C86-8167-FACE027B9142}" destId="{C68C0F28-7380-4F76-BAFE-437185AA7FB0}" srcOrd="1" destOrd="0" presId="urn:microsoft.com/office/officeart/2005/8/layout/vList5"/>
    <dgm:cxn modelId="{3AB665A2-285C-416E-BF2A-EBAC0C460D2B}" type="presParOf" srcId="{38D287A3-1FFC-48FD-A6EA-391D1400A44D}" destId="{B43985E7-8E75-4896-BD94-F888F74AC45A}" srcOrd="9" destOrd="0" presId="urn:microsoft.com/office/officeart/2005/8/layout/vList5"/>
    <dgm:cxn modelId="{4E68C810-F880-4D49-9A8F-312E7C859B5F}" type="presParOf" srcId="{38D287A3-1FFC-48FD-A6EA-391D1400A44D}" destId="{97CFE500-0F24-47F8-96A5-858F578BD3FA}" srcOrd="10" destOrd="0" presId="urn:microsoft.com/office/officeart/2005/8/layout/vList5"/>
    <dgm:cxn modelId="{1774901D-9D32-4422-B476-2DF99C94F409}" type="presParOf" srcId="{97CFE500-0F24-47F8-96A5-858F578BD3FA}" destId="{336EC0C5-ED15-424A-AB34-D20CBF9BE3F7}" srcOrd="0" destOrd="0" presId="urn:microsoft.com/office/officeart/2005/8/layout/vList5"/>
    <dgm:cxn modelId="{7DC9DE4C-5EF5-4779-A733-419C34307E67}" type="presParOf" srcId="{97CFE500-0F24-47F8-96A5-858F578BD3FA}" destId="{34B88FD9-880E-41DA-A389-E7A05B7EAAF3}" srcOrd="1" destOrd="0" presId="urn:microsoft.com/office/officeart/2005/8/layout/vList5"/>
    <dgm:cxn modelId="{E9F25F59-1B69-4C26-80BC-C281E93F3F85}" type="presParOf" srcId="{38D287A3-1FFC-48FD-A6EA-391D1400A44D}" destId="{89091F74-726E-43CA-A4D9-EDE82838BD8B}" srcOrd="11" destOrd="0" presId="urn:microsoft.com/office/officeart/2005/8/layout/vList5"/>
    <dgm:cxn modelId="{20768F6E-2AAA-45F0-943B-629EF9FCABEA}" type="presParOf" srcId="{38D287A3-1FFC-48FD-A6EA-391D1400A44D}" destId="{2BDFABF6-A658-4947-924B-B54FE6FA00AC}" srcOrd="12" destOrd="0" presId="urn:microsoft.com/office/officeart/2005/8/layout/vList5"/>
    <dgm:cxn modelId="{15BC70E0-7708-4B35-B5B2-552F31C8168C}" type="presParOf" srcId="{2BDFABF6-A658-4947-924B-B54FE6FA00AC}" destId="{F90C16FD-3142-4E77-B650-7C881BFE7A4C}" srcOrd="0" destOrd="0" presId="urn:microsoft.com/office/officeart/2005/8/layout/vList5"/>
    <dgm:cxn modelId="{E020BBA0-3D27-465C-B9BC-29BB4EE7978D}" type="presParOf" srcId="{2BDFABF6-A658-4947-924B-B54FE6FA00AC}" destId="{F001A129-8684-4C06-844D-34E763B961B5}" srcOrd="1" destOrd="0" presId="urn:microsoft.com/office/officeart/2005/8/layout/vList5"/>
    <dgm:cxn modelId="{7334A249-3823-43BF-8922-7AF34A579CDD}" type="presParOf" srcId="{38D287A3-1FFC-48FD-A6EA-391D1400A44D}" destId="{E1D52008-C6FB-4431-9C5A-754DCABB95BF}" srcOrd="13" destOrd="0" presId="urn:microsoft.com/office/officeart/2005/8/layout/vList5"/>
    <dgm:cxn modelId="{9B6CDC0F-87C5-43E3-BC69-2BDE1D3D7F7A}" type="presParOf" srcId="{38D287A3-1FFC-48FD-A6EA-391D1400A44D}" destId="{9AD9F126-E087-44D8-BB52-672553B89574}" srcOrd="14" destOrd="0" presId="urn:microsoft.com/office/officeart/2005/8/layout/vList5"/>
    <dgm:cxn modelId="{2D52E7BE-33B5-46DF-BE57-1D56DAD58821}" type="presParOf" srcId="{9AD9F126-E087-44D8-BB52-672553B89574}" destId="{A420CAC2-21B4-4C6B-AA4A-1EADC59C5F4E}" srcOrd="0" destOrd="0" presId="urn:microsoft.com/office/officeart/2005/8/layout/vList5"/>
    <dgm:cxn modelId="{1E1A7A9B-DD8A-4DF3-A419-25039B48BE23}" type="presParOf" srcId="{9AD9F126-E087-44D8-BB52-672553B89574}" destId="{1E55182C-9C78-44DC-B5C1-7A9F4088ED5D}" srcOrd="1" destOrd="0" presId="urn:microsoft.com/office/officeart/2005/8/layout/vList5"/>
  </dgm:cxnLst>
  <dgm:bg/>
  <dgm:whole/>
  <dgm:extLst>
    <a:ext uri="{C62137D5-CB1D-491B-B009-E17868A290BF}">
      <dgm14:recolorImg xmlns:dgm14="http://schemas.microsoft.com/office/drawing/2010/diagram" xmlns="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73E060-3AF4-4361-960E-FFDA954E420C}">
      <dsp:nvSpPr>
        <dsp:cNvPr id="0" name=""/>
        <dsp:cNvSpPr/>
      </dsp:nvSpPr>
      <dsp:spPr>
        <a:xfrm rot="5400000">
          <a:off x="5466159" y="-2390045"/>
          <a:ext cx="467201" cy="536448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$1,623</a:t>
          </a:r>
          <a:endParaRPr lang="en-US" sz="2400" kern="1200" dirty="0"/>
        </a:p>
      </dsp:txBody>
      <dsp:txXfrm rot="5400000">
        <a:off x="5466159" y="-2390045"/>
        <a:ext cx="467201" cy="5364480"/>
      </dsp:txXfrm>
    </dsp:sp>
    <dsp:sp modelId="{6913CB03-5225-49B3-8FCE-38CAA91E08E9}">
      <dsp:nvSpPr>
        <dsp:cNvPr id="0" name=""/>
        <dsp:cNvSpPr/>
      </dsp:nvSpPr>
      <dsp:spPr>
        <a:xfrm>
          <a:off x="0" y="193"/>
          <a:ext cx="3017520" cy="58400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Doctoral degree</a:t>
          </a:r>
          <a:endParaRPr lang="en-US" sz="2000" kern="1200" dirty="0"/>
        </a:p>
      </dsp:txBody>
      <dsp:txXfrm>
        <a:off x="0" y="193"/>
        <a:ext cx="3017520" cy="584001"/>
      </dsp:txXfrm>
    </dsp:sp>
    <dsp:sp modelId="{016C767C-C7AF-458B-88CE-7F117F5DAA45}">
      <dsp:nvSpPr>
        <dsp:cNvPr id="0" name=""/>
        <dsp:cNvSpPr/>
      </dsp:nvSpPr>
      <dsp:spPr>
        <a:xfrm rot="5400000">
          <a:off x="5466159" y="-1776844"/>
          <a:ext cx="467201" cy="5364480"/>
        </a:xfrm>
        <a:prstGeom prst="round2SameRect">
          <a:avLst/>
        </a:prstGeom>
        <a:solidFill>
          <a:schemeClr val="accent5">
            <a:tint val="40000"/>
            <a:alpha val="90000"/>
            <a:hueOff val="-1809935"/>
            <a:satOff val="-160"/>
            <a:lumOff val="-519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809935"/>
              <a:satOff val="-160"/>
              <a:lumOff val="-519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$1,714</a:t>
          </a:r>
          <a:endParaRPr lang="en-US" sz="2400" kern="1200" dirty="0"/>
        </a:p>
      </dsp:txBody>
      <dsp:txXfrm rot="5400000">
        <a:off x="5466159" y="-1776844"/>
        <a:ext cx="467201" cy="5364480"/>
      </dsp:txXfrm>
    </dsp:sp>
    <dsp:sp modelId="{000918DE-6747-45D7-87D9-FCDD553AD2EC}">
      <dsp:nvSpPr>
        <dsp:cNvPr id="0" name=""/>
        <dsp:cNvSpPr/>
      </dsp:nvSpPr>
      <dsp:spPr>
        <a:xfrm>
          <a:off x="0" y="613395"/>
          <a:ext cx="3017520" cy="584001"/>
        </a:xfrm>
        <a:prstGeom prst="roundRect">
          <a:avLst/>
        </a:prstGeom>
        <a:gradFill rotWithShape="0">
          <a:gsLst>
            <a:gs pos="0">
              <a:schemeClr val="accent5">
                <a:hueOff val="-1771053"/>
                <a:satOff val="2650"/>
                <a:lumOff val="-2969"/>
                <a:alphaOff val="0"/>
                <a:shade val="70000"/>
                <a:satMod val="150000"/>
              </a:schemeClr>
            </a:gs>
            <a:gs pos="34000">
              <a:schemeClr val="accent5">
                <a:hueOff val="-1771053"/>
                <a:satOff val="2650"/>
                <a:lumOff val="-2969"/>
                <a:alphaOff val="0"/>
                <a:shade val="70000"/>
                <a:satMod val="140000"/>
              </a:schemeClr>
            </a:gs>
            <a:gs pos="70000">
              <a:schemeClr val="accent5">
                <a:hueOff val="-1771053"/>
                <a:satOff val="2650"/>
                <a:lumOff val="-2969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-1771053"/>
                <a:satOff val="2650"/>
                <a:lumOff val="-2969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Professional degree</a:t>
          </a:r>
          <a:endParaRPr lang="en-US" sz="2000" kern="1200" dirty="0"/>
        </a:p>
      </dsp:txBody>
      <dsp:txXfrm>
        <a:off x="0" y="613395"/>
        <a:ext cx="3017520" cy="584001"/>
      </dsp:txXfrm>
    </dsp:sp>
    <dsp:sp modelId="{21F701DB-4FE2-49A5-9C9E-6799DA4FFF4A}">
      <dsp:nvSpPr>
        <dsp:cNvPr id="0" name=""/>
        <dsp:cNvSpPr/>
      </dsp:nvSpPr>
      <dsp:spPr>
        <a:xfrm rot="5400000">
          <a:off x="5466159" y="-1158162"/>
          <a:ext cx="467201" cy="5364480"/>
        </a:xfrm>
        <a:prstGeom prst="round2SameRect">
          <a:avLst/>
        </a:prstGeom>
        <a:solidFill>
          <a:schemeClr val="accent5">
            <a:tint val="40000"/>
            <a:alpha val="90000"/>
            <a:hueOff val="-3619870"/>
            <a:satOff val="-320"/>
            <a:lumOff val="-1038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3619870"/>
              <a:satOff val="-320"/>
              <a:lumOff val="-1038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/>
        </a:p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$1,329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/>
        </a:p>
      </dsp:txBody>
      <dsp:txXfrm rot="5400000">
        <a:off x="5466159" y="-1158162"/>
        <a:ext cx="467201" cy="5364480"/>
      </dsp:txXfrm>
    </dsp:sp>
    <dsp:sp modelId="{2F694933-C30C-4E4E-A61D-4A915D7EC9CF}">
      <dsp:nvSpPr>
        <dsp:cNvPr id="0" name=""/>
        <dsp:cNvSpPr/>
      </dsp:nvSpPr>
      <dsp:spPr>
        <a:xfrm>
          <a:off x="0" y="1226596"/>
          <a:ext cx="3017520" cy="584001"/>
        </a:xfrm>
        <a:prstGeom prst="roundRect">
          <a:avLst/>
        </a:prstGeom>
        <a:gradFill rotWithShape="0">
          <a:gsLst>
            <a:gs pos="0">
              <a:schemeClr val="accent5">
                <a:hueOff val="-3542107"/>
                <a:satOff val="5300"/>
                <a:lumOff val="-5938"/>
                <a:alphaOff val="0"/>
                <a:shade val="70000"/>
                <a:satMod val="150000"/>
              </a:schemeClr>
            </a:gs>
            <a:gs pos="34000">
              <a:schemeClr val="accent5">
                <a:hueOff val="-3542107"/>
                <a:satOff val="5300"/>
                <a:lumOff val="-5938"/>
                <a:alphaOff val="0"/>
                <a:shade val="70000"/>
                <a:satMod val="140000"/>
              </a:schemeClr>
            </a:gs>
            <a:gs pos="70000">
              <a:schemeClr val="accent5">
                <a:hueOff val="-3542107"/>
                <a:satOff val="5300"/>
                <a:lumOff val="-5938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-3542107"/>
                <a:satOff val="5300"/>
                <a:lumOff val="-5938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Master’s degree</a:t>
          </a:r>
          <a:endParaRPr lang="en-US" sz="2000" kern="1200" dirty="0"/>
        </a:p>
      </dsp:txBody>
      <dsp:txXfrm>
        <a:off x="0" y="1226596"/>
        <a:ext cx="3017520" cy="584001"/>
      </dsp:txXfrm>
    </dsp:sp>
    <dsp:sp modelId="{307BAD53-D497-45AE-8DD0-B55B17C78382}">
      <dsp:nvSpPr>
        <dsp:cNvPr id="0" name=""/>
        <dsp:cNvSpPr/>
      </dsp:nvSpPr>
      <dsp:spPr>
        <a:xfrm rot="5400000">
          <a:off x="5466159" y="-544960"/>
          <a:ext cx="467201" cy="5364480"/>
        </a:xfrm>
        <a:prstGeom prst="round2SameRect">
          <a:avLst/>
        </a:prstGeom>
        <a:solidFill>
          <a:schemeClr val="accent5">
            <a:tint val="40000"/>
            <a:alpha val="90000"/>
            <a:hueOff val="-5429805"/>
            <a:satOff val="-480"/>
            <a:lumOff val="-155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5429805"/>
              <a:satOff val="-480"/>
              <a:lumOff val="-1557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$1,108</a:t>
          </a:r>
          <a:endParaRPr lang="en-US" sz="2400" kern="1200" dirty="0"/>
        </a:p>
      </dsp:txBody>
      <dsp:txXfrm rot="5400000">
        <a:off x="5466159" y="-544960"/>
        <a:ext cx="467201" cy="5364480"/>
      </dsp:txXfrm>
    </dsp:sp>
    <dsp:sp modelId="{0AC52D9A-916B-4FD4-A1BE-05D098E0D62A}">
      <dsp:nvSpPr>
        <dsp:cNvPr id="0" name=""/>
        <dsp:cNvSpPr/>
      </dsp:nvSpPr>
      <dsp:spPr>
        <a:xfrm>
          <a:off x="0" y="1839798"/>
          <a:ext cx="3017520" cy="584001"/>
        </a:xfrm>
        <a:prstGeom prst="roundRect">
          <a:avLst/>
        </a:prstGeom>
        <a:gradFill rotWithShape="0">
          <a:gsLst>
            <a:gs pos="0">
              <a:schemeClr val="accent5">
                <a:hueOff val="-5313160"/>
                <a:satOff val="7950"/>
                <a:lumOff val="-8907"/>
                <a:alphaOff val="0"/>
                <a:shade val="70000"/>
                <a:satMod val="150000"/>
              </a:schemeClr>
            </a:gs>
            <a:gs pos="34000">
              <a:schemeClr val="accent5">
                <a:hueOff val="-5313160"/>
                <a:satOff val="7950"/>
                <a:lumOff val="-8907"/>
                <a:alphaOff val="0"/>
                <a:shade val="70000"/>
                <a:satMod val="140000"/>
              </a:schemeClr>
            </a:gs>
            <a:gs pos="70000">
              <a:schemeClr val="accent5">
                <a:hueOff val="-5313160"/>
                <a:satOff val="7950"/>
                <a:lumOff val="-8907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-5313160"/>
                <a:satOff val="7950"/>
                <a:lumOff val="-8907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Bachelor’s degree</a:t>
          </a:r>
          <a:endParaRPr lang="en-US" sz="2000" kern="1200" dirty="0"/>
        </a:p>
      </dsp:txBody>
      <dsp:txXfrm>
        <a:off x="0" y="1839798"/>
        <a:ext cx="3017520" cy="584001"/>
      </dsp:txXfrm>
    </dsp:sp>
    <dsp:sp modelId="{C68C0F28-7380-4F76-BAFE-437185AA7FB0}">
      <dsp:nvSpPr>
        <dsp:cNvPr id="0" name=""/>
        <dsp:cNvSpPr/>
      </dsp:nvSpPr>
      <dsp:spPr>
        <a:xfrm rot="5400000">
          <a:off x="5466159" y="68241"/>
          <a:ext cx="467201" cy="5364480"/>
        </a:xfrm>
        <a:prstGeom prst="round2SameRect">
          <a:avLst/>
        </a:prstGeom>
        <a:solidFill>
          <a:schemeClr val="accent5">
            <a:tint val="40000"/>
            <a:alpha val="90000"/>
            <a:hueOff val="-7239740"/>
            <a:satOff val="-640"/>
            <a:lumOff val="-2076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7239740"/>
              <a:satOff val="-640"/>
              <a:lumOff val="-2076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$777</a:t>
          </a:r>
          <a:endParaRPr lang="en-US" sz="2400" kern="1200" dirty="0"/>
        </a:p>
      </dsp:txBody>
      <dsp:txXfrm rot="5400000">
        <a:off x="5466159" y="68241"/>
        <a:ext cx="467201" cy="5364480"/>
      </dsp:txXfrm>
    </dsp:sp>
    <dsp:sp modelId="{A8FEB9A3-47BF-4DFC-A152-3F8EF5E57D1A}">
      <dsp:nvSpPr>
        <dsp:cNvPr id="0" name=""/>
        <dsp:cNvSpPr/>
      </dsp:nvSpPr>
      <dsp:spPr>
        <a:xfrm>
          <a:off x="0" y="2453000"/>
          <a:ext cx="3017520" cy="584001"/>
        </a:xfrm>
        <a:prstGeom prst="roundRect">
          <a:avLst/>
        </a:prstGeom>
        <a:gradFill rotWithShape="0">
          <a:gsLst>
            <a:gs pos="0">
              <a:schemeClr val="accent5">
                <a:hueOff val="-7084214"/>
                <a:satOff val="10600"/>
                <a:lumOff val="-11876"/>
                <a:alphaOff val="0"/>
                <a:shade val="70000"/>
                <a:satMod val="150000"/>
              </a:schemeClr>
            </a:gs>
            <a:gs pos="34000">
              <a:schemeClr val="accent5">
                <a:hueOff val="-7084214"/>
                <a:satOff val="10600"/>
                <a:lumOff val="-11876"/>
                <a:alphaOff val="0"/>
                <a:shade val="70000"/>
                <a:satMod val="140000"/>
              </a:schemeClr>
            </a:gs>
            <a:gs pos="70000">
              <a:schemeClr val="accent5">
                <a:hueOff val="-7084214"/>
                <a:satOff val="10600"/>
                <a:lumOff val="-11876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-7084214"/>
                <a:satOff val="10600"/>
                <a:lumOff val="-11876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Associate’s degree</a:t>
          </a:r>
          <a:endParaRPr lang="en-US" sz="2000" kern="1200" dirty="0"/>
        </a:p>
      </dsp:txBody>
      <dsp:txXfrm>
        <a:off x="0" y="2453000"/>
        <a:ext cx="3017520" cy="584001"/>
      </dsp:txXfrm>
    </dsp:sp>
    <dsp:sp modelId="{34B88FD9-880E-41DA-A389-E7A05B7EAAF3}">
      <dsp:nvSpPr>
        <dsp:cNvPr id="0" name=""/>
        <dsp:cNvSpPr/>
      </dsp:nvSpPr>
      <dsp:spPr>
        <a:xfrm rot="5400000">
          <a:off x="5466159" y="681442"/>
          <a:ext cx="467201" cy="5364480"/>
        </a:xfrm>
        <a:prstGeom prst="round2SameRect">
          <a:avLst/>
        </a:prstGeom>
        <a:solidFill>
          <a:schemeClr val="accent5">
            <a:tint val="40000"/>
            <a:alpha val="90000"/>
            <a:hueOff val="-9049675"/>
            <a:satOff val="-800"/>
            <a:lumOff val="-2595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9049675"/>
              <a:satOff val="-800"/>
              <a:lumOff val="-2595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$727</a:t>
          </a:r>
          <a:endParaRPr lang="en-US" sz="2400" kern="1200" dirty="0"/>
        </a:p>
      </dsp:txBody>
      <dsp:txXfrm rot="5400000">
        <a:off x="5466159" y="681442"/>
        <a:ext cx="467201" cy="5364480"/>
      </dsp:txXfrm>
    </dsp:sp>
    <dsp:sp modelId="{336EC0C5-ED15-424A-AB34-D20CBF9BE3F7}">
      <dsp:nvSpPr>
        <dsp:cNvPr id="0" name=""/>
        <dsp:cNvSpPr/>
      </dsp:nvSpPr>
      <dsp:spPr>
        <a:xfrm>
          <a:off x="0" y="3066201"/>
          <a:ext cx="3017520" cy="584001"/>
        </a:xfrm>
        <a:prstGeom prst="roundRect">
          <a:avLst/>
        </a:prstGeom>
        <a:gradFill rotWithShape="0">
          <a:gsLst>
            <a:gs pos="0">
              <a:schemeClr val="accent5">
                <a:hueOff val="-8855267"/>
                <a:satOff val="13250"/>
                <a:lumOff val="-14845"/>
                <a:alphaOff val="0"/>
                <a:shade val="70000"/>
                <a:satMod val="150000"/>
              </a:schemeClr>
            </a:gs>
            <a:gs pos="34000">
              <a:schemeClr val="accent5">
                <a:hueOff val="-8855267"/>
                <a:satOff val="13250"/>
                <a:lumOff val="-14845"/>
                <a:alphaOff val="0"/>
                <a:shade val="70000"/>
                <a:satMod val="140000"/>
              </a:schemeClr>
            </a:gs>
            <a:gs pos="70000">
              <a:schemeClr val="accent5">
                <a:hueOff val="-8855267"/>
                <a:satOff val="13250"/>
                <a:lumOff val="-14845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-8855267"/>
                <a:satOff val="13250"/>
                <a:lumOff val="-14845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/>
            <a:t>Some college,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/>
            <a:t>no degree</a:t>
          </a:r>
          <a:endParaRPr lang="en-US" sz="2000" kern="1200" dirty="0"/>
        </a:p>
      </dsp:txBody>
      <dsp:txXfrm>
        <a:off x="0" y="3066201"/>
        <a:ext cx="3017520" cy="584001"/>
      </dsp:txXfrm>
    </dsp:sp>
    <dsp:sp modelId="{F001A129-8684-4C06-844D-34E763B961B5}">
      <dsp:nvSpPr>
        <dsp:cNvPr id="0" name=""/>
        <dsp:cNvSpPr/>
      </dsp:nvSpPr>
      <dsp:spPr>
        <a:xfrm rot="5400000">
          <a:off x="5466159" y="1294644"/>
          <a:ext cx="467201" cy="5364480"/>
        </a:xfrm>
        <a:prstGeom prst="round2SameRect">
          <a:avLst/>
        </a:prstGeom>
        <a:solidFill>
          <a:schemeClr val="accent5">
            <a:tint val="40000"/>
            <a:alpha val="90000"/>
            <a:hueOff val="-10859610"/>
            <a:satOff val="-960"/>
            <a:lumOff val="-3114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0859610"/>
              <a:satOff val="-960"/>
              <a:lumOff val="-3114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$651</a:t>
          </a:r>
          <a:endParaRPr lang="en-US" sz="2400" kern="1200" dirty="0"/>
        </a:p>
      </dsp:txBody>
      <dsp:txXfrm rot="5400000">
        <a:off x="5466159" y="1294644"/>
        <a:ext cx="467201" cy="5364480"/>
      </dsp:txXfrm>
    </dsp:sp>
    <dsp:sp modelId="{F90C16FD-3142-4E77-B650-7C881BFE7A4C}">
      <dsp:nvSpPr>
        <dsp:cNvPr id="0" name=""/>
        <dsp:cNvSpPr/>
      </dsp:nvSpPr>
      <dsp:spPr>
        <a:xfrm>
          <a:off x="0" y="3679403"/>
          <a:ext cx="3017520" cy="584001"/>
        </a:xfrm>
        <a:prstGeom prst="roundRect">
          <a:avLst/>
        </a:prstGeom>
        <a:gradFill rotWithShape="0">
          <a:gsLst>
            <a:gs pos="0">
              <a:schemeClr val="accent5">
                <a:hueOff val="-10626321"/>
                <a:satOff val="15900"/>
                <a:lumOff val="-17814"/>
                <a:alphaOff val="0"/>
                <a:shade val="70000"/>
                <a:satMod val="150000"/>
              </a:schemeClr>
            </a:gs>
            <a:gs pos="34000">
              <a:schemeClr val="accent5">
                <a:hueOff val="-10626321"/>
                <a:satOff val="15900"/>
                <a:lumOff val="-17814"/>
                <a:alphaOff val="0"/>
                <a:shade val="70000"/>
                <a:satMod val="140000"/>
              </a:schemeClr>
            </a:gs>
            <a:gs pos="70000">
              <a:schemeClr val="accent5">
                <a:hueOff val="-10626321"/>
                <a:satOff val="15900"/>
                <a:lumOff val="-17814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-10626321"/>
                <a:satOff val="15900"/>
                <a:lumOff val="-17814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High school diploma</a:t>
          </a:r>
          <a:endParaRPr lang="en-US" sz="2000" kern="1200" dirty="0"/>
        </a:p>
      </dsp:txBody>
      <dsp:txXfrm>
        <a:off x="0" y="3679403"/>
        <a:ext cx="3017520" cy="584001"/>
      </dsp:txXfrm>
    </dsp:sp>
    <dsp:sp modelId="{1E55182C-9C78-44DC-B5C1-7A9F4088ED5D}">
      <dsp:nvSpPr>
        <dsp:cNvPr id="0" name=""/>
        <dsp:cNvSpPr/>
      </dsp:nvSpPr>
      <dsp:spPr>
        <a:xfrm rot="5400000">
          <a:off x="5466159" y="1907846"/>
          <a:ext cx="467201" cy="5364480"/>
        </a:xfrm>
        <a:prstGeom prst="round2SameRect">
          <a:avLst/>
        </a:prstGeom>
        <a:solidFill>
          <a:schemeClr val="accent5">
            <a:tint val="40000"/>
            <a:alpha val="90000"/>
            <a:hueOff val="-12669544"/>
            <a:satOff val="-1120"/>
            <a:lumOff val="-3633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2669544"/>
              <a:satOff val="-1120"/>
              <a:lumOff val="-3633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$452</a:t>
          </a:r>
          <a:endParaRPr lang="en-US" sz="2400" kern="1200" dirty="0"/>
        </a:p>
      </dsp:txBody>
      <dsp:txXfrm rot="5400000">
        <a:off x="5466159" y="1907846"/>
        <a:ext cx="467201" cy="5364480"/>
      </dsp:txXfrm>
    </dsp:sp>
    <dsp:sp modelId="{A420CAC2-21B4-4C6B-AA4A-1EADC59C5F4E}">
      <dsp:nvSpPr>
        <dsp:cNvPr id="0" name=""/>
        <dsp:cNvSpPr/>
      </dsp:nvSpPr>
      <dsp:spPr>
        <a:xfrm>
          <a:off x="0" y="4292604"/>
          <a:ext cx="3017520" cy="584001"/>
        </a:xfrm>
        <a:prstGeom prst="roundRect">
          <a:avLst/>
        </a:prstGeom>
        <a:gradFill rotWithShape="0">
          <a:gsLst>
            <a:gs pos="0">
              <a:schemeClr val="accent5">
                <a:hueOff val="-12397374"/>
                <a:satOff val="18550"/>
                <a:lumOff val="-20783"/>
                <a:alphaOff val="0"/>
                <a:shade val="70000"/>
                <a:satMod val="150000"/>
              </a:schemeClr>
            </a:gs>
            <a:gs pos="34000">
              <a:schemeClr val="accent5">
                <a:hueOff val="-12397374"/>
                <a:satOff val="18550"/>
                <a:lumOff val="-20783"/>
                <a:alphaOff val="0"/>
                <a:shade val="70000"/>
                <a:satMod val="140000"/>
              </a:schemeClr>
            </a:gs>
            <a:gs pos="70000">
              <a:schemeClr val="accent5">
                <a:hueOff val="-12397374"/>
                <a:satOff val="18550"/>
                <a:lumOff val="-20783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-12397374"/>
                <a:satOff val="18550"/>
                <a:lumOff val="-20783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/>
            <a:t>Less than a 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/>
            <a:t>high school diploma</a:t>
          </a:r>
          <a:endParaRPr lang="en-US" sz="2000" kern="1200" dirty="0"/>
        </a:p>
      </dsp:txBody>
      <dsp:txXfrm>
        <a:off x="0" y="4292604"/>
        <a:ext cx="3017520" cy="5840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9E0365B-4982-422C-836A-09A4D631C444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F61B17D-3886-4C42-9B63-9DEF72DDAC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7833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r>
              <a:rPr lang="en-US" dirty="0"/>
              <a:t>Lifestyles of the Rich and Famous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1B17D-3886-4C42-9B63-9DEF72DDAC2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4722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1B17D-3886-4C42-9B63-9DEF72DDAC2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7551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 are asked to meet a set of criteria</a:t>
            </a:r>
            <a:r>
              <a:rPr lang="en-US" baseline="0" dirty="0" smtClean="0"/>
              <a:t> that will prepare them for both the workplace and additional education after high school.</a:t>
            </a:r>
          </a:p>
          <a:p>
            <a:r>
              <a:rPr lang="en-US" baseline="0" dirty="0" smtClean="0"/>
              <a:t>The program is centered on academic achievement for a broad range of students.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1B17D-3886-4C42-9B63-9DEF72DDAC2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0321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A trade school, also known as a technical school or a vocational school, is an educational institution that exists to teach skills related to a specific job.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While traditional schools provide degrees in subjects like English, Mathematics, Engineering, History, and Chemistry, an education at a vocational school focuses on preparation for a variety of careers.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1B17D-3886-4C42-9B63-9DEF72DDAC2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376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690FA0-B596-4490-A7E0-24A5792D819B}" type="datetimeFigureOut">
              <a:rPr lang="en-US" smtClean="0"/>
              <a:pPr/>
              <a:t>5/23/2016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56FB926-50E8-4138-9BFD-E21ED4EA95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3.xml"/><Relationship Id="rId1" Type="http://schemas.openxmlformats.org/officeDocument/2006/relationships/video" Target="../media/media1.mp4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gif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▶ Happy Music Video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72200" y="3733800"/>
            <a:ext cx="228600" cy="128587"/>
          </a:xfrm>
          <a:prstGeom prst="rect">
            <a:avLst/>
          </a:prstGeom>
        </p:spPr>
      </p:pic>
      <p:sp>
        <p:nvSpPr>
          <p:cNvPr id="33" name="Title 32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pPr algn="ctr"/>
            <a:r>
              <a:rPr lang="en-US" dirty="0" smtClean="0"/>
              <a:t>Arkansas Scholars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944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1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28600"/>
            <a:ext cx="4419600" cy="2514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Most High School Students Have </a:t>
            </a:r>
            <a:r>
              <a:rPr lang="en-US" sz="3200" b="1" u="sng" dirty="0" smtClean="0"/>
              <a:t>HIGH</a:t>
            </a:r>
            <a:r>
              <a:rPr lang="en-US" sz="3200" dirty="0" smtClean="0"/>
              <a:t> Expectations</a:t>
            </a:r>
            <a:endParaRPr lang="en-US" sz="32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0" y="2667000"/>
            <a:ext cx="4572000" cy="24384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When asked what do you want to be when you graduate high school the most common answers are…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28987" y="381000"/>
            <a:ext cx="2247900" cy="51087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Own my business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335122" y="3200400"/>
            <a:ext cx="1656478" cy="2433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://witzkeberry.com/business-blog/wp-content/uploads/2013/01/Small-business-owner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724400" y="838200"/>
            <a:ext cx="2057074" cy="1521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47000" y="1295400"/>
            <a:ext cx="2120800" cy="1234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99240" y="5029200"/>
            <a:ext cx="2472746" cy="1356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4400" y="2918122"/>
            <a:ext cx="228927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0" y="5493603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High School lays the foundation to higher education.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0" y="5569803"/>
            <a:ext cx="12100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Doctor</a:t>
            </a:r>
          </a:p>
          <a:p>
            <a:endParaRPr lang="en-US" sz="2400" dirty="0"/>
          </a:p>
        </p:txBody>
      </p:sp>
      <p:sp>
        <p:nvSpPr>
          <p:cNvPr id="19" name="Content Placeholder 10"/>
          <p:cNvSpPr>
            <a:spLocks noGrp="1"/>
          </p:cNvSpPr>
          <p:nvPr>
            <p:ph sz="half" idx="2"/>
          </p:nvPr>
        </p:nvSpPr>
        <p:spPr>
          <a:xfrm>
            <a:off x="4724400" y="6270922"/>
            <a:ext cx="2514600" cy="51087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be successful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0" name="Content Placeholder 10"/>
          <p:cNvSpPr>
            <a:spLocks noGrp="1"/>
          </p:cNvSpPr>
          <p:nvPr>
            <p:ph sz="half" idx="2"/>
          </p:nvPr>
        </p:nvSpPr>
        <p:spPr>
          <a:xfrm>
            <a:off x="4826000" y="4365922"/>
            <a:ext cx="2870200" cy="51087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Fashion Designer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1" name="Content Placeholder 10"/>
          <p:cNvSpPr>
            <a:spLocks noGrp="1"/>
          </p:cNvSpPr>
          <p:nvPr>
            <p:ph sz="half" idx="2"/>
          </p:nvPr>
        </p:nvSpPr>
        <p:spPr>
          <a:xfrm>
            <a:off x="6400800" y="2514600"/>
            <a:ext cx="2895600" cy="510878"/>
          </a:xfrm>
        </p:spPr>
        <p:txBody>
          <a:bodyPr/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US" sz="2000" dirty="0"/>
              <a:t>Travel around the world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998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  <p:bldP spid="11" grpId="0" build="p"/>
      <p:bldP spid="18" grpId="0"/>
      <p:bldP spid="4" grpId="0"/>
      <p:bldP spid="19" grpId="0" build="p"/>
      <p:bldP spid="20" grpId="0" build="p"/>
      <p:bldP spid="2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18" y="749618"/>
            <a:ext cx="4720482" cy="275558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1714" b="25582"/>
          <a:stretch/>
        </p:blipFill>
        <p:spPr>
          <a:xfrm>
            <a:off x="4648200" y="381000"/>
            <a:ext cx="2457450" cy="15409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6199" y="3340366"/>
            <a:ext cx="1295401" cy="321283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781550" y="1828800"/>
            <a:ext cx="2457450" cy="3057884"/>
          </a:xfrm>
          <a:prstGeom prst="rect">
            <a:avLst/>
          </a:prstGeom>
        </p:spPr>
      </p:pic>
      <p:pic>
        <p:nvPicPr>
          <p:cNvPr id="25" name="Content Placeholder 24"/>
          <p:cNvPicPr>
            <a:picLocks noGrp="1" noChangeAspect="1"/>
          </p:cNvPicPr>
          <p:nvPr>
            <p:ph sz="half" idx="2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337733" y="3657600"/>
            <a:ext cx="3310467" cy="2692400"/>
          </a:xfr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315590" y="381000"/>
            <a:ext cx="1828409" cy="6477000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381000"/>
            <a:ext cx="6400800" cy="685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How much does this cost?</a:t>
            </a:r>
            <a:endParaRPr lang="en-US" sz="36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495800" y="4969149"/>
            <a:ext cx="2665249" cy="173645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256049" y="5569011"/>
            <a:ext cx="1543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$899.99</a:t>
            </a:r>
            <a:endParaRPr lang="en-US" sz="2800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86400" y="3366209"/>
            <a:ext cx="1543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$348</a:t>
            </a:r>
            <a:endParaRPr lang="en-US" sz="2800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72368" y="1215510"/>
            <a:ext cx="15430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Starting at</a:t>
            </a:r>
          </a:p>
          <a:p>
            <a:pPr algn="ctr"/>
            <a:r>
              <a:rPr lang="en-US" sz="2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$44,995</a:t>
            </a:r>
            <a:endParaRPr lang="en-US" sz="2400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64125" y="1398713"/>
            <a:ext cx="1543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$13,000</a:t>
            </a:r>
            <a:endParaRPr lang="en-US" sz="2800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95083" y="5638800"/>
            <a:ext cx="1543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$8,500</a:t>
            </a:r>
            <a:endParaRPr lang="en-US" sz="2800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-25400" y="4422829"/>
            <a:ext cx="1543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$500</a:t>
            </a:r>
            <a:endParaRPr lang="en-US" sz="2800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29400" y="3505200"/>
            <a:ext cx="3076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$360 </a:t>
            </a:r>
            <a:r>
              <a:rPr lang="en-US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 outfit</a:t>
            </a:r>
            <a:endParaRPr lang="en-US" b="1" dirty="0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00825" y="1748135"/>
            <a:ext cx="3076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Average Cost</a:t>
            </a:r>
            <a:endParaRPr lang="en-US" b="1" dirty="0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571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228600"/>
            <a:ext cx="3352800" cy="9906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Paycheck</a:t>
            </a:r>
            <a:r>
              <a:rPr lang="en-US" sz="2000" dirty="0" smtClean="0">
                <a:solidFill>
                  <a:srgbClr val="FF0000"/>
                </a:solidFill>
              </a:rPr>
              <a:t/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with no High </a:t>
            </a:r>
            <a:r>
              <a:rPr lang="en-US" sz="2000" dirty="0">
                <a:solidFill>
                  <a:srgbClr val="FF0000"/>
                </a:solidFill>
              </a:rPr>
              <a:t>S</a:t>
            </a:r>
            <a:r>
              <a:rPr lang="en-US" sz="2000" dirty="0" smtClean="0">
                <a:solidFill>
                  <a:srgbClr val="FF0000"/>
                </a:solidFill>
              </a:rPr>
              <a:t>chool </a:t>
            </a:r>
            <a:r>
              <a:rPr lang="en-US" sz="2000" dirty="0">
                <a:solidFill>
                  <a:srgbClr val="FF0000"/>
                </a:solidFill>
              </a:rPr>
              <a:t>D</a:t>
            </a:r>
            <a:r>
              <a:rPr lang="en-US" sz="2000" dirty="0" smtClean="0">
                <a:solidFill>
                  <a:srgbClr val="FF0000"/>
                </a:solidFill>
              </a:rPr>
              <a:t>iploma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42755052"/>
              </p:ext>
            </p:extLst>
          </p:nvPr>
        </p:nvGraphicFramePr>
        <p:xfrm>
          <a:off x="152401" y="1219200"/>
          <a:ext cx="8839199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6968"/>
                <a:gridCol w="991312"/>
                <a:gridCol w="3139155"/>
                <a:gridCol w="2230452"/>
                <a:gridCol w="991312"/>
              </a:tblGrid>
              <a:tr h="412945">
                <a:tc gridSpan="3">
                  <a:txBody>
                    <a:bodyPr/>
                    <a:lstStyle/>
                    <a:p>
                      <a:r>
                        <a:rPr lang="en-US" sz="1400" dirty="0" smtClean="0"/>
                        <a:t>123 – John R. Doe</a:t>
                      </a:r>
                      <a:r>
                        <a:rPr lang="en-US" sz="1400" baseline="0" dirty="0" smtClean="0"/>
                        <a:t>             Weekly Pay Period 07/02/14 to 07/16/14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Required Deductions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412945">
                <a:tc gridSpan="3">
                  <a:txBody>
                    <a:bodyPr/>
                    <a:lstStyle/>
                    <a:p>
                      <a:r>
                        <a:rPr lang="en-US" sz="1400" dirty="0" smtClean="0"/>
                        <a:t>Earnings 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400" dirty="0" smtClean="0"/>
                        <a:t>Federal Income Tax </a:t>
                      </a:r>
                    </a:p>
                    <a:p>
                      <a:r>
                        <a:rPr lang="en-US" sz="1400" dirty="0" smtClean="0"/>
                        <a:t>FICA</a:t>
                      </a:r>
                      <a:r>
                        <a:rPr lang="en-US" sz="1400" baseline="0" dirty="0" smtClean="0"/>
                        <a:t> – Medicare</a:t>
                      </a:r>
                    </a:p>
                    <a:p>
                      <a:r>
                        <a:rPr lang="en-US" sz="1400" baseline="0" dirty="0" smtClean="0"/>
                        <a:t>State Income Tax</a:t>
                      </a:r>
                    </a:p>
                    <a:p>
                      <a:r>
                        <a:rPr lang="en-US" sz="1400" baseline="0" dirty="0" smtClean="0"/>
                        <a:t>FICA – Social Security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400" dirty="0" smtClean="0"/>
                        <a:t>52.28</a:t>
                      </a:r>
                    </a:p>
                    <a:p>
                      <a:r>
                        <a:rPr lang="en-US" sz="1400" baseline="0" dirty="0" smtClean="0"/>
                        <a:t> 6.55</a:t>
                      </a:r>
                      <a:endParaRPr lang="en-US" sz="1400" dirty="0" smtClean="0"/>
                    </a:p>
                    <a:p>
                      <a:r>
                        <a:rPr lang="en-US" sz="1400" baseline="0" dirty="0" smtClean="0"/>
                        <a:t>16.74</a:t>
                      </a:r>
                      <a:endParaRPr lang="en-US" sz="1400" dirty="0" smtClean="0"/>
                    </a:p>
                    <a:p>
                      <a:r>
                        <a:rPr lang="en-US" sz="1400" baseline="0" dirty="0" smtClean="0"/>
                        <a:t>28.02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7857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Hours</a:t>
                      </a:r>
                    </a:p>
                    <a:p>
                      <a:r>
                        <a:rPr lang="en-US" sz="1400" dirty="0" smtClean="0"/>
                        <a:t>40.00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Rate</a:t>
                      </a:r>
                    </a:p>
                    <a:p>
                      <a:r>
                        <a:rPr lang="en-US" sz="1400" dirty="0" smtClean="0"/>
                        <a:t>11.30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This Period                 YTD</a:t>
                      </a:r>
                    </a:p>
                    <a:p>
                      <a:r>
                        <a:rPr lang="en-US" sz="1400" dirty="0" smtClean="0"/>
                        <a:t>452.00                       3,326.05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381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Gross Pay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452.00                       3,326.05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Other</a:t>
                      </a:r>
                      <a:r>
                        <a:rPr lang="en-US" sz="1400" baseline="0" dirty="0" smtClean="0"/>
                        <a:t> Deductions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37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Health Insurance</a:t>
                      </a:r>
                    </a:p>
                    <a:p>
                      <a:r>
                        <a:rPr lang="en-US" sz="1400" dirty="0" smtClean="0"/>
                        <a:t>401K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40.00</a:t>
                      </a:r>
                    </a:p>
                    <a:p>
                      <a:r>
                        <a:rPr lang="en-US" sz="1400" dirty="0" smtClean="0"/>
                        <a:t>18.00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172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Net Pay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$290.41</a:t>
                      </a:r>
                      <a:endParaRPr lang="en-US" sz="14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654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Your Employer                                                                                                             Check Number:</a:t>
                      </a:r>
                      <a:r>
                        <a:rPr lang="en-US" sz="1400" baseline="0" dirty="0" smtClean="0"/>
                        <a:t> XXXXXXX</a:t>
                      </a:r>
                      <a:endParaRPr lang="en-US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1234 Some Street                                                                                                                </a:t>
                      </a:r>
                      <a:r>
                        <a:rPr lang="en-US" sz="1400" baseline="0" dirty="0" smtClean="0"/>
                        <a:t>Pay Date: 07/19/2014</a:t>
                      </a:r>
                      <a:endParaRPr lang="en-US" sz="1400" dirty="0" smtClean="0"/>
                    </a:p>
                    <a:p>
                      <a:r>
                        <a:rPr lang="en-US" sz="1400" dirty="0" smtClean="0"/>
                        <a:t>Hollywood,</a:t>
                      </a:r>
                      <a:r>
                        <a:rPr lang="en-US" sz="1400" baseline="0" dirty="0" smtClean="0"/>
                        <a:t> AR 90210</a:t>
                      </a:r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Pay ***Two hundred</a:t>
                      </a:r>
                      <a:r>
                        <a:rPr lang="en-US" sz="1400" baseline="0" dirty="0" smtClean="0"/>
                        <a:t> ninety dollars and 41 cents</a:t>
                      </a:r>
                      <a:r>
                        <a:rPr lang="en-US" sz="1400" dirty="0" smtClean="0"/>
                        <a:t>**********************************************************$290.41 </a:t>
                      </a:r>
                    </a:p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To the Order</a:t>
                      </a:r>
                      <a:r>
                        <a:rPr lang="en-US" sz="1400" baseline="0" dirty="0" smtClean="0"/>
                        <a:t> of </a:t>
                      </a:r>
                    </a:p>
                    <a:p>
                      <a:r>
                        <a:rPr lang="en-US" sz="1400" baseline="0" dirty="0" smtClean="0"/>
                        <a:t>           John R. Doe</a:t>
                      </a:r>
                    </a:p>
                    <a:p>
                      <a:r>
                        <a:rPr lang="en-US" sz="1400" dirty="0" smtClean="0"/>
                        <a:t>           555 Some Street</a:t>
                      </a:r>
                    </a:p>
                    <a:p>
                      <a:r>
                        <a:rPr lang="en-US" sz="1400" dirty="0" smtClean="0"/>
                        <a:t>           Hollywood,</a:t>
                      </a:r>
                      <a:r>
                        <a:rPr lang="en-US" sz="1400" baseline="0" dirty="0" smtClean="0"/>
                        <a:t> AR 90210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0" y="304800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Average Income for Non-High School Graduates?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68580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</a:t>
            </a:r>
            <a:r>
              <a:rPr lang="en-US" sz="2400" b="1" u="sng" dirty="0" smtClean="0">
                <a:solidFill>
                  <a:srgbClr val="FF0000"/>
                </a:solidFill>
              </a:rPr>
              <a:t>$23,504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per year…that is $452 gross a week</a:t>
            </a:r>
            <a:endParaRPr lang="en-US" sz="2000" dirty="0"/>
          </a:p>
        </p:txBody>
      </p:sp>
      <p:sp>
        <p:nvSpPr>
          <p:cNvPr id="3" name="Oval 2"/>
          <p:cNvSpPr/>
          <p:nvPr/>
        </p:nvSpPr>
        <p:spPr>
          <a:xfrm>
            <a:off x="7924800" y="3505200"/>
            <a:ext cx="990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44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81000"/>
            <a:ext cx="6526766" cy="381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534400" cy="762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This Truck Will Cost…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533" y="3988475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Truck Monthly Payment - $796.37</a:t>
            </a:r>
          </a:p>
          <a:p>
            <a:r>
              <a:rPr lang="en-US" dirty="0" smtClean="0"/>
              <a:t>Insurance per Month - $175.00</a:t>
            </a:r>
          </a:p>
          <a:p>
            <a:r>
              <a:rPr lang="en-US" dirty="0" smtClean="0"/>
              <a:t>Gas per Week  - $100.00</a:t>
            </a:r>
          </a:p>
          <a:p>
            <a:r>
              <a:rPr lang="en-US" b="1" dirty="0" smtClean="0"/>
              <a:t>Total: $1,071.37</a:t>
            </a:r>
          </a:p>
          <a:p>
            <a:endParaRPr lang="en-US" b="1" dirty="0" smtClean="0"/>
          </a:p>
          <a:p>
            <a:r>
              <a:rPr lang="en-US" dirty="0" smtClean="0"/>
              <a:t>Net Pay per Month - $1,161.64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is left of your pay check?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$90.27 for the </a:t>
            </a:r>
            <a:r>
              <a:rPr lang="en-US" b="1" u="sng" dirty="0" smtClean="0">
                <a:solidFill>
                  <a:srgbClr val="FF0000"/>
                </a:solidFill>
              </a:rPr>
              <a:t>rest</a:t>
            </a:r>
            <a:r>
              <a:rPr lang="en-US" dirty="0" smtClean="0">
                <a:solidFill>
                  <a:srgbClr val="FF0000"/>
                </a:solidFill>
              </a:rPr>
              <a:t> of the month!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903" y="6273225"/>
            <a:ext cx="6553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Can you still afford this truck?</a:t>
            </a:r>
            <a:endParaRPr lang="en-US" sz="32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536266" y="1480188"/>
            <a:ext cx="2226734" cy="26346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82895" y="797004"/>
            <a:ext cx="41147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list does not include the necessities to survive: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45419" y="4038600"/>
            <a:ext cx="2312581" cy="2209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90548" y="4038600"/>
            <a:ext cx="2101052" cy="252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6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Earnings by </a:t>
            </a:r>
            <a:r>
              <a:rPr lang="en-US" sz="2800" dirty="0"/>
              <a:t>E</a:t>
            </a:r>
            <a:r>
              <a:rPr lang="en-US" sz="2800" dirty="0" smtClean="0"/>
              <a:t>ducational </a:t>
            </a:r>
            <a:r>
              <a:rPr lang="en-US" sz="2800" dirty="0"/>
              <a:t>A</a:t>
            </a:r>
            <a:r>
              <a:rPr lang="en-US" sz="2800" dirty="0" smtClean="0"/>
              <a:t>ttainment in 2013</a:t>
            </a:r>
            <a:endParaRPr lang="en-US" sz="28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288381172"/>
              </p:ext>
            </p:extLst>
          </p:nvPr>
        </p:nvGraphicFramePr>
        <p:xfrm>
          <a:off x="381000" y="1447800"/>
          <a:ext cx="8382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11764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7067" y="1381542"/>
            <a:ext cx="8534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Education </a:t>
            </a:r>
            <a:r>
              <a:rPr lang="en-US" sz="1600" dirty="0"/>
              <a:t>is the key to reaching our potential. Education is our best investment for earning money. Without a </a:t>
            </a:r>
            <a:r>
              <a:rPr lang="en-US" sz="1600" dirty="0" smtClean="0"/>
              <a:t>good educational foundation</a:t>
            </a:r>
            <a:r>
              <a:rPr lang="en-US" sz="1600" dirty="0"/>
              <a:t> </a:t>
            </a:r>
            <a:r>
              <a:rPr lang="en-US" sz="1600" dirty="0" smtClean="0"/>
              <a:t>"the </a:t>
            </a:r>
            <a:r>
              <a:rPr lang="en-US" sz="1600" dirty="0"/>
              <a:t>deck is stacked against you</a:t>
            </a:r>
            <a:r>
              <a:rPr lang="en-US" sz="1600" dirty="0" smtClean="0"/>
              <a:t>".</a:t>
            </a:r>
          </a:p>
          <a:p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If </a:t>
            </a:r>
            <a:r>
              <a:rPr lang="en-US" sz="1600" dirty="0"/>
              <a:t>a teenager wishes a better life style than the average person struggling to make ends meet, then a teen's abilities to produce value needs to be better than the average competition.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0960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WHY IS EDUCATION IMPORTANT FOR TEENAGERS?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28800" y="2760861"/>
            <a:ext cx="2895599" cy="14886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4399" y="2655253"/>
            <a:ext cx="3352800" cy="172395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02111" y="4315163"/>
            <a:ext cx="4069356" cy="226611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2000" y="4217455"/>
            <a:ext cx="4083006" cy="207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744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is the Arkansas Scholars Program?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Arkansas Scholars™ is a program that gives students good reasons to do well in high school.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4751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3962400" y="383654"/>
            <a:ext cx="2438400" cy="15975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/>
          <a:lstStyle/>
          <a:p>
            <a:r>
              <a:rPr lang="en-US" dirty="0" smtClean="0"/>
              <a:t>Scholars Criteria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76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For students graduating from high school in 2008 or later, the following criteria for Scholars applies: 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High school students are asked to meet the following criteria in order to be recognized as Arkansas Scholars: </a:t>
            </a:r>
            <a:endParaRPr lang="en-US" dirty="0" smtClean="0"/>
          </a:p>
          <a:p>
            <a:pPr marL="0" indent="0">
              <a:buNone/>
            </a:pPr>
            <a:endParaRPr lang="en-US" sz="1900" dirty="0"/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1900" dirty="0"/>
              <a:t>Earn semester grades of "C" or above in all courses.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1900" dirty="0"/>
              <a:t>Achieve a 95% or better attendance record (average over four years).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1900" dirty="0"/>
              <a:t>Complete the recommended courses to graduate from high school and to prepare for post secondary education, including: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900" dirty="0"/>
              <a:t>English. 4 units (I, II, III, &amp; IV)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900" dirty="0"/>
              <a:t>Science. 3 units (from biology, chemistry, physics, and physical science, lab based).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900" dirty="0"/>
              <a:t>Mathematics. 4 units (algebra I, geometry, algebra II and an advanced math course)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900" dirty="0"/>
              <a:t>Social studies. 3 units (to include world history, U.S. history, civics/government)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900" dirty="0"/>
              <a:t>Complete the balance of state mandated high school graduation requirements.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Finish high school in 8 consecutive semesters.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991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67" y="990600"/>
            <a:ext cx="2819400" cy="990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Why Does Education Matter?  </a:t>
            </a:r>
            <a:endParaRPr lang="en-US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819400" y="838200"/>
            <a:ext cx="5943600" cy="5577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 smtClean="0"/>
              <a:t>Now:  </a:t>
            </a:r>
            <a:r>
              <a:rPr lang="en-US" sz="1400" dirty="0" smtClean="0"/>
              <a:t>How can writing a essay about the Louisiana Purchase help me later in my career?</a:t>
            </a:r>
          </a:p>
          <a:p>
            <a:pPr marL="0" indent="0">
              <a:buNone/>
            </a:pPr>
            <a:r>
              <a:rPr lang="en-US" sz="1400" b="1" dirty="0" smtClean="0"/>
              <a:t>Later: </a:t>
            </a:r>
            <a:r>
              <a:rPr lang="en-US" sz="1400" dirty="0"/>
              <a:t>English courses cultivate a student’s ability to organize information and communicate effectively in writing. </a:t>
            </a:r>
            <a:r>
              <a:rPr lang="en-US" sz="1400" smtClean="0"/>
              <a:t>From </a:t>
            </a:r>
            <a:r>
              <a:rPr lang="en-US" sz="1400" dirty="0" smtClean="0"/>
              <a:t>creating </a:t>
            </a:r>
            <a:r>
              <a:rPr lang="en-US" sz="1400" dirty="0"/>
              <a:t>resumes to writing emails to the speaking with the boss, students will need </a:t>
            </a:r>
            <a:r>
              <a:rPr lang="en-US" sz="1400" dirty="0" smtClean="0"/>
              <a:t>the requisite </a:t>
            </a:r>
            <a:r>
              <a:rPr lang="en-US" sz="1400" dirty="0"/>
              <a:t>skills, both to enter the job market and stay gainfully employed once </a:t>
            </a:r>
            <a:r>
              <a:rPr lang="en-US" sz="1400" dirty="0" smtClean="0"/>
              <a:t>there.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 smtClean="0"/>
              <a:t>Now:  </a:t>
            </a:r>
            <a:r>
              <a:rPr lang="en-US" sz="1400" dirty="0" smtClean="0"/>
              <a:t>When will I use </a:t>
            </a:r>
            <a:r>
              <a:rPr lang="en-US" sz="1400" dirty="0"/>
              <a:t>Algebra, Geometry, Trigonometry, </a:t>
            </a:r>
            <a:r>
              <a:rPr lang="en-US" sz="1400" dirty="0" smtClean="0"/>
              <a:t>or Calculus?</a:t>
            </a:r>
            <a:endParaRPr lang="en-US" sz="1400" b="1" dirty="0" smtClean="0"/>
          </a:p>
          <a:p>
            <a:pPr marL="0" indent="0">
              <a:buNone/>
            </a:pPr>
            <a:r>
              <a:rPr lang="en-US" sz="1400" b="1" dirty="0" smtClean="0"/>
              <a:t>Later:  </a:t>
            </a:r>
            <a:r>
              <a:rPr lang="en-US" sz="1400" dirty="0" smtClean="0"/>
              <a:t>It’s not just numbers! Math </a:t>
            </a:r>
            <a:r>
              <a:rPr lang="en-US" sz="1400" dirty="0"/>
              <a:t>courses teach fundamental life skills that can be applied to both career and everyday life—such </a:t>
            </a:r>
            <a:r>
              <a:rPr lang="en-US" sz="1400" dirty="0" smtClean="0"/>
              <a:t>as balancing </a:t>
            </a:r>
            <a:r>
              <a:rPr lang="en-US" sz="1400" dirty="0"/>
              <a:t>a </a:t>
            </a:r>
            <a:r>
              <a:rPr lang="en-US" sz="1400" dirty="0" smtClean="0"/>
              <a:t>checkbook, taking a temperature or calculating </a:t>
            </a:r>
            <a:r>
              <a:rPr lang="en-US" sz="1400" dirty="0"/>
              <a:t>gas mileage for an expense report</a:t>
            </a:r>
            <a:r>
              <a:rPr lang="en-US" sz="1400" dirty="0" smtClean="0"/>
              <a:t>.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b="1" dirty="0"/>
              <a:t>Now:  </a:t>
            </a:r>
            <a:r>
              <a:rPr lang="en-US" sz="1400" dirty="0" smtClean="0"/>
              <a:t>What is the point of creating group study projects?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 smtClean="0"/>
              <a:t>Later:  </a:t>
            </a:r>
            <a:r>
              <a:rPr lang="en-US" sz="1400" dirty="0" smtClean="0"/>
              <a:t>History </a:t>
            </a:r>
            <a:r>
              <a:rPr lang="en-US" sz="1400" dirty="0"/>
              <a:t>and social studies courses build the critical-thinking and discussion skills that employers value. Skills </a:t>
            </a:r>
            <a:r>
              <a:rPr lang="en-US" sz="1400" dirty="0" smtClean="0"/>
              <a:t>in  research</a:t>
            </a:r>
            <a:r>
              <a:rPr lang="en-US" sz="1400" dirty="0"/>
              <a:t>, analyzing data, and decision making apply equally to one’s career and personal life.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 smtClean="0"/>
              <a:t>Now</a:t>
            </a:r>
            <a:r>
              <a:rPr lang="en-US" sz="1400" b="1" dirty="0"/>
              <a:t>:  </a:t>
            </a:r>
            <a:r>
              <a:rPr lang="en-US" sz="1400" dirty="0" smtClean="0"/>
              <a:t>Why do I get into trouble if I am late to class?  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/>
              <a:t>Later</a:t>
            </a:r>
            <a:r>
              <a:rPr lang="en-US" sz="1400" b="1" dirty="0" smtClean="0"/>
              <a:t>:</a:t>
            </a:r>
            <a:r>
              <a:rPr lang="en-US" sz="1400" dirty="0"/>
              <a:t> Time-management skills developed in </a:t>
            </a:r>
            <a:r>
              <a:rPr lang="en-US" sz="1400" dirty="0" smtClean="0"/>
              <a:t>school </a:t>
            </a:r>
            <a:r>
              <a:rPr lang="en-US" sz="1400" dirty="0"/>
              <a:t>put students ahead of the curve in both college and </a:t>
            </a:r>
            <a:r>
              <a:rPr lang="en-US" sz="1400" dirty="0" smtClean="0"/>
              <a:t>career, for </a:t>
            </a:r>
            <a:r>
              <a:rPr lang="en-US" sz="1400" dirty="0"/>
              <a:t>which the ability to “</a:t>
            </a:r>
            <a:r>
              <a:rPr lang="en-US" sz="1400" dirty="0" smtClean="0"/>
              <a:t>own” and compete personal projects on time is key.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2805" y="2057400"/>
            <a:ext cx="2751667" cy="15240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Why do I need to learn this?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What is the point of learning these subjects?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</a:t>
            </a:r>
            <a:r>
              <a:rPr lang="en-US" dirty="0" smtClean="0"/>
              <a:t>ill I ever use it again?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Does what I learn now matter later?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200" y="3733800"/>
            <a:ext cx="2621812" cy="262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290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52400" y="3733800"/>
            <a:ext cx="15721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Did you know that participation in a high school sport  increases participation in the work force?</a:t>
            </a:r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133600" y="2548377"/>
            <a:ext cx="6477000" cy="495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The </a:t>
            </a:r>
            <a:r>
              <a:rPr lang="en-US" sz="2000" b="1" dirty="0" smtClean="0"/>
              <a:t>Nerd</a:t>
            </a:r>
            <a:endParaRPr lang="en-US" sz="20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H</a:t>
            </a:r>
            <a:r>
              <a:rPr lang="en-US" sz="2400" dirty="0" smtClean="0"/>
              <a:t>ow much does </a:t>
            </a:r>
            <a:r>
              <a:rPr lang="en-US" sz="2400" dirty="0"/>
              <a:t>high school really contribute to </a:t>
            </a:r>
            <a:r>
              <a:rPr lang="en-US" sz="2400" dirty="0" smtClean="0"/>
              <a:t>the human </a:t>
            </a:r>
            <a:r>
              <a:rPr lang="en-US" sz="2400" dirty="0"/>
              <a:t>development and </a:t>
            </a:r>
            <a:r>
              <a:rPr lang="en-US" sz="2400" dirty="0" smtClean="0"/>
              <a:t>financial, social, and professional well-being</a:t>
            </a:r>
            <a:r>
              <a:rPr lang="en-US" sz="24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981200"/>
            <a:ext cx="4953000" cy="4572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The Dumb Jock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2200" y="4572000"/>
            <a:ext cx="6705600" cy="4572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Most Popular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143000"/>
            <a:ext cx="9144000" cy="76944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Below are just a few of the typical high school </a:t>
            </a:r>
            <a:r>
              <a:rPr lang="en-US" sz="2200" b="1" u="sng" dirty="0" smtClean="0">
                <a:solidFill>
                  <a:schemeClr val="bg1"/>
                </a:solidFill>
              </a:rPr>
              <a:t>stereotypes</a:t>
            </a:r>
            <a:r>
              <a:rPr lang="en-US" sz="2200" dirty="0" smtClean="0">
                <a:solidFill>
                  <a:schemeClr val="bg1"/>
                </a:solidFill>
              </a:rPr>
              <a:t> that shape us to what we are today: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4600" y="4953000"/>
            <a:ext cx="571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term “popular” can simply mean “likeable.” These teenagers tend to be well-adjusted on many levels, including enjoying good relationships with their parents as well as being able to master diverse social situations. </a:t>
            </a:r>
          </a:p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2926" y="2346261"/>
            <a:ext cx="1018674" cy="13927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41351" y="4013753"/>
            <a:ext cx="1246982" cy="9352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133600" y="2854270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Being smart does not mean being a bore. Nerd is a term that may be used with pride. The designation of nerd may simply be applied to a person whose uniqueness sets them apart from what is considered the "norm,"  which helps you to be creative and to shine.</a:t>
            </a:r>
          </a:p>
          <a:p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19094" y="1924517"/>
            <a:ext cx="2149937" cy="6117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29672" y="1924516"/>
            <a:ext cx="1703566" cy="6117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90800" y="1924516"/>
            <a:ext cx="1638872" cy="61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534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5" grpId="0"/>
      <p:bldP spid="2" grpId="0"/>
      <p:bldP spid="3" grpId="0" build="p"/>
      <p:bldP spid="3" grpId="1" build="p"/>
      <p:bldP spid="4" grpId="0" build="p"/>
      <p:bldP spid="4" grpId="1" build="p"/>
      <p:bldP spid="16" grpId="0"/>
      <p:bldP spid="16" grpId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Who has ever been told “You can’t do something” 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Famous Failures-Y6hz_s2XIAU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>
                  <p14:trim end="5809.5314"/>
                </p14:media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320800" y="1600200"/>
            <a:ext cx="6502400" cy="4876800"/>
          </a:xfrm>
        </p:spPr>
      </p:pic>
    </p:spTree>
    <p:extLst>
      <p:ext uri="{BB962C8B-B14F-4D97-AF65-F5344CB8AC3E}">
        <p14:creationId xmlns:p14="http://schemas.microsoft.com/office/powerpoint/2010/main" xmlns="" val="331967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6500" y="381000"/>
            <a:ext cx="1249000" cy="13973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72067"/>
            <a:ext cx="7239000" cy="956733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How Can I Invest in My Education?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81600" y="4267200"/>
            <a:ext cx="3352800" cy="2441336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90600" y="4953000"/>
            <a:ext cx="427464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Keeps you on the road to… </a:t>
            </a:r>
            <a:endParaRPr lang="en-US" sz="4000" b="1" spc="50" dirty="0">
              <a:ln w="11430"/>
              <a:solidFill>
                <a:srgbClr val="FF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1938278"/>
            <a:ext cx="7772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Continue working to become an Arkansas Scholar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Find an Accountability Partner to remind you to do your homework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 the work to make “C’s” or better in all your subjects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Go to class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Take good notes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Ask questions when you don’t understand the assignments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Talk with other students about your course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 your homework and ask for help when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Study and prepare for exams</a:t>
            </a:r>
          </a:p>
        </p:txBody>
      </p:sp>
    </p:spTree>
    <p:extLst>
      <p:ext uri="{BB962C8B-B14F-4D97-AF65-F5344CB8AC3E}">
        <p14:creationId xmlns:p14="http://schemas.microsoft.com/office/powerpoint/2010/main" xmlns="" val="279222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971800"/>
            <a:ext cx="2590800" cy="1828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200" b="1" dirty="0" smtClean="0"/>
              <a:t>Requirements: </a:t>
            </a:r>
            <a:r>
              <a:rPr lang="en-US" sz="1200" dirty="0" smtClean="0"/>
              <a:t>not </a:t>
            </a:r>
            <a:r>
              <a:rPr lang="en-US" sz="1200" dirty="0"/>
              <a:t>just the technology skills found in computer science class, but also </a:t>
            </a:r>
            <a:r>
              <a:rPr lang="en-US" sz="1200" dirty="0" smtClean="0"/>
              <a:t>the creative </a:t>
            </a:r>
            <a:r>
              <a:rPr lang="en-US" sz="1200" dirty="0"/>
              <a:t>thinking inspired in </a:t>
            </a:r>
            <a:r>
              <a:rPr lang="en-US" sz="1200" dirty="0" smtClean="0"/>
              <a:t>Art </a:t>
            </a:r>
            <a:r>
              <a:rPr lang="en-US" sz="1200" dirty="0"/>
              <a:t>and English classes.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4800" y="1295400"/>
            <a:ext cx="2438400" cy="1596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-381000" y="914400"/>
            <a:ext cx="365760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D028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Video Game Designer</a:t>
            </a:r>
            <a:endParaRPr lang="en-US" sz="1600" b="1" dirty="0">
              <a:ln w="1905"/>
              <a:solidFill>
                <a:srgbClr val="D028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00400" y="1295400"/>
            <a:ext cx="2516172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2667000" y="914400"/>
            <a:ext cx="365760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D028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Criminal Investigator</a:t>
            </a:r>
            <a:endParaRPr lang="en-US" sz="1600" b="1" dirty="0">
              <a:ln w="1905"/>
              <a:solidFill>
                <a:srgbClr val="D028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3234267" y="3048000"/>
            <a:ext cx="25908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 smtClean="0"/>
              <a:t>Requirements: </a:t>
            </a:r>
            <a:r>
              <a:rPr lang="en-US" sz="1200" dirty="0" smtClean="0"/>
              <a:t>analytical </a:t>
            </a:r>
            <a:r>
              <a:rPr lang="en-US" sz="1200" dirty="0"/>
              <a:t>skills found in the science lab as well as the interpersonal </a:t>
            </a:r>
            <a:r>
              <a:rPr lang="en-US" sz="1200" dirty="0" smtClean="0"/>
              <a:t>skills developed </a:t>
            </a:r>
            <a:r>
              <a:rPr lang="en-US" sz="1200" dirty="0"/>
              <a:t>in the online classroom or in student clubs and extracurricular activities.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19800" y="914400"/>
            <a:ext cx="289560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D028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Advertising Executive</a:t>
            </a:r>
            <a:endParaRPr lang="en-US" sz="1600" b="1" dirty="0">
              <a:ln w="1905"/>
              <a:solidFill>
                <a:srgbClr val="D028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65333" y="1295400"/>
            <a:ext cx="2461846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Content Placeholder 4"/>
          <p:cNvSpPr txBox="1">
            <a:spLocks/>
          </p:cNvSpPr>
          <p:nvPr/>
        </p:nvSpPr>
        <p:spPr>
          <a:xfrm>
            <a:off x="6062133" y="3200400"/>
            <a:ext cx="2895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 smtClean="0"/>
              <a:t>Requirements: </a:t>
            </a:r>
            <a:r>
              <a:rPr lang="en-US" sz="1200" dirty="0" smtClean="0"/>
              <a:t>not only written and verbal communication skills gained through history and English, but also the ability to analyze sales figures or demographics—skills that are developed in mathematics classes.</a:t>
            </a:r>
            <a:endParaRPr lang="en-US" sz="1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7200" y="4395893"/>
            <a:ext cx="2133600" cy="1706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Content Placeholder 4"/>
          <p:cNvSpPr txBox="1">
            <a:spLocks/>
          </p:cNvSpPr>
          <p:nvPr/>
        </p:nvSpPr>
        <p:spPr>
          <a:xfrm>
            <a:off x="2743200" y="4461934"/>
            <a:ext cx="5452533" cy="795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 smtClean="0"/>
              <a:t>Requirements: </a:t>
            </a:r>
            <a:r>
              <a:rPr lang="en-US" sz="1200" dirty="0"/>
              <a:t>needs not only science expertise, but also strong mathematics skills and the ability to </a:t>
            </a:r>
            <a:r>
              <a:rPr lang="en-US" sz="1200" dirty="0" smtClean="0"/>
              <a:t>research, analyze</a:t>
            </a:r>
            <a:r>
              <a:rPr lang="en-US" sz="1200" dirty="0"/>
              <a:t>, and write coherent reports and articles for medical journals.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" y="4004846"/>
            <a:ext cx="289560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D028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Medical Professional</a:t>
            </a:r>
            <a:endParaRPr lang="en-US" sz="1600" b="1" dirty="0">
              <a:ln w="1905"/>
              <a:solidFill>
                <a:srgbClr val="D028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95600" y="152400"/>
            <a:ext cx="6096000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Assessing Job Requirements Obtained by College Degree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48000" y="5334000"/>
            <a:ext cx="59077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Some positions you just cannot “Pin Point.” The Web Developer was created on the evolution of the Internet.  These positions still required a level of education in a related field which now has grown into specific requirements for the job.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030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0" grpId="0"/>
      <p:bldP spid="14" grpId="0"/>
      <p:bldP spid="15" grpId="0"/>
      <p:bldP spid="16" grpId="0"/>
      <p:bldP spid="18" grpId="0"/>
      <p:bldP spid="20" grpId="0"/>
      <p:bldP spid="21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85420"/>
            <a:ext cx="9144000" cy="66979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62400" y="1379815"/>
            <a:ext cx="5181600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pPr algn="ctr"/>
            <a:endParaRPr lang="en-US" sz="6000" dirty="0" smtClean="0">
              <a:solidFill>
                <a:srgbClr val="C00000"/>
              </a:solidFill>
            </a:endParaRPr>
          </a:p>
          <a:p>
            <a:pPr algn="ctr"/>
            <a:r>
              <a:rPr lang="en-US" sz="4400" dirty="0" smtClean="0">
                <a:solidFill>
                  <a:srgbClr val="C00000"/>
                </a:solidFill>
              </a:rPr>
              <a:t>So What Are My Other Opportunities for Education?</a:t>
            </a:r>
          </a:p>
          <a:p>
            <a:pPr algn="ctr"/>
            <a:endParaRPr lang="en-US" sz="6000" dirty="0">
              <a:solidFill>
                <a:srgbClr val="C0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79815"/>
            <a:ext cx="4083050" cy="3966846"/>
          </a:xfrm>
        </p:spPr>
      </p:pic>
    </p:spTree>
    <p:extLst>
      <p:ext uri="{BB962C8B-B14F-4D97-AF65-F5344CB8AC3E}">
        <p14:creationId xmlns:p14="http://schemas.microsoft.com/office/powerpoint/2010/main" xmlns="" val="412008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990600"/>
          </a:xfrm>
        </p:spPr>
        <p:txBody>
          <a:bodyPr/>
          <a:lstStyle/>
          <a:p>
            <a:r>
              <a:rPr lang="en-US" dirty="0" smtClean="0"/>
              <a:t>Trade Schools</a:t>
            </a:r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533400" y="1676400"/>
            <a:ext cx="4267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Automotive Technology Specialist</a:t>
            </a:r>
          </a:p>
          <a:p>
            <a:r>
              <a:rPr lang="en-US" dirty="0" smtClean="0"/>
              <a:t>Welder</a:t>
            </a:r>
          </a:p>
          <a:p>
            <a:r>
              <a:rPr lang="en-US" dirty="0" smtClean="0"/>
              <a:t>Commercial Truck Driver</a:t>
            </a:r>
          </a:p>
          <a:p>
            <a:r>
              <a:rPr lang="en-US" dirty="0" smtClean="0"/>
              <a:t>Diesel Mechanic</a:t>
            </a:r>
          </a:p>
          <a:p>
            <a:r>
              <a:rPr lang="en-US" dirty="0" smtClean="0"/>
              <a:t>Electrician</a:t>
            </a:r>
          </a:p>
          <a:p>
            <a:r>
              <a:rPr lang="en-US" dirty="0" smtClean="0"/>
              <a:t>Machinist</a:t>
            </a:r>
          </a:p>
          <a:p>
            <a:r>
              <a:rPr lang="en-US" dirty="0" smtClean="0"/>
              <a:t>HVAC Professional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79645" y="381000"/>
            <a:ext cx="3467100" cy="213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48400" y="4720241"/>
            <a:ext cx="2701090" cy="20008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43600" y="2616200"/>
            <a:ext cx="29337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874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rgbClr val="004070"/>
                </a:solidFill>
              </a:rPr>
              <a:t>Military Services</a:t>
            </a:r>
            <a:endParaRPr lang="en-US" sz="5400" dirty="0">
              <a:solidFill>
                <a:srgbClr val="00407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52600" y="1765554"/>
            <a:ext cx="5638800" cy="448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862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990600"/>
          </a:xfrm>
        </p:spPr>
        <p:txBody>
          <a:bodyPr/>
          <a:lstStyle/>
          <a:p>
            <a:r>
              <a:rPr lang="en-US" dirty="0" smtClean="0"/>
              <a:t>Benefits of Today’s Military</a:t>
            </a:r>
            <a:endParaRPr lang="en-US" dirty="0"/>
          </a:p>
        </p:txBody>
      </p:sp>
      <p:sp>
        <p:nvSpPr>
          <p:cNvPr id="5" name="Content Placeholder 4"/>
          <p:cNvSpPr txBox="1">
            <a:spLocks noGrp="1"/>
          </p:cNvSpPr>
          <p:nvPr>
            <p:ph sz="half" idx="1"/>
          </p:nvPr>
        </p:nvSpPr>
        <p:spPr>
          <a:xfrm>
            <a:off x="304800" y="1588020"/>
            <a:ext cx="4038600" cy="504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400" b="1" dirty="0" smtClean="0"/>
              <a:t>Tuition </a:t>
            </a:r>
            <a:r>
              <a:rPr lang="en-US" sz="2400" b="1" dirty="0"/>
              <a:t>Assistance </a:t>
            </a:r>
          </a:p>
          <a:p>
            <a:pPr>
              <a:buClrTx/>
            </a:pPr>
            <a:r>
              <a:rPr lang="en-US" sz="2400" b="1" dirty="0"/>
              <a:t>The Post-9/11 GI Bill </a:t>
            </a:r>
          </a:p>
          <a:p>
            <a:pPr>
              <a:buClrTx/>
            </a:pPr>
            <a:r>
              <a:rPr lang="en-US" sz="2400" b="1" dirty="0"/>
              <a:t>College Fund Programs </a:t>
            </a:r>
          </a:p>
          <a:p>
            <a:pPr>
              <a:buClrTx/>
            </a:pPr>
            <a:r>
              <a:rPr lang="en-US" sz="2400" b="1" dirty="0"/>
              <a:t>Loan Repayment Programs </a:t>
            </a:r>
            <a:endParaRPr lang="en-US" sz="2400" b="1" dirty="0" smtClean="0"/>
          </a:p>
          <a:p>
            <a:pPr>
              <a:buClrTx/>
            </a:pPr>
            <a:r>
              <a:rPr lang="en-US" sz="2400" b="1" dirty="0" smtClean="0"/>
              <a:t>Service </a:t>
            </a:r>
            <a:r>
              <a:rPr lang="en-US" sz="2400" b="1" dirty="0"/>
              <a:t>Member Opportunity Colleges (</a:t>
            </a:r>
            <a:r>
              <a:rPr lang="en-US" sz="2400" b="1" dirty="0" smtClean="0"/>
              <a:t>SOC)</a:t>
            </a:r>
          </a:p>
          <a:p>
            <a:pPr>
              <a:buClrTx/>
            </a:pPr>
            <a:r>
              <a:rPr lang="en-US" sz="2400" b="1" dirty="0" smtClean="0"/>
              <a:t>Community </a:t>
            </a:r>
            <a:r>
              <a:rPr lang="en-US" sz="2400" b="1" dirty="0"/>
              <a:t>College of the Air Force (</a:t>
            </a:r>
            <a:r>
              <a:rPr lang="en-US" sz="2400" b="1" dirty="0" smtClean="0"/>
              <a:t>CCAF)</a:t>
            </a:r>
          </a:p>
          <a:p>
            <a:pPr>
              <a:buClrTx/>
            </a:pPr>
            <a:r>
              <a:rPr lang="en-US" sz="2400" b="1" dirty="0" smtClean="0"/>
              <a:t>Testing </a:t>
            </a:r>
            <a:r>
              <a:rPr lang="en-US" sz="2400" b="1" dirty="0"/>
              <a:t>Programs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30133" y="1243471"/>
            <a:ext cx="3962400" cy="8731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19333" y="2209800"/>
            <a:ext cx="2505664" cy="19585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91000" y="2801925"/>
            <a:ext cx="2133600" cy="9302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4400" y="4267200"/>
            <a:ext cx="3505200" cy="23368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859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txBody>
          <a:bodyPr/>
          <a:lstStyle/>
          <a:p>
            <a:r>
              <a:rPr lang="en-US" dirty="0" smtClean="0"/>
              <a:t>Success Can Mean Many Things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486400" y="4343400"/>
            <a:ext cx="3482180" cy="216043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808" y="4127718"/>
            <a:ext cx="4038600" cy="25778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Success</a:t>
            </a:r>
          </a:p>
          <a:p>
            <a:pPr marL="0" indent="0">
              <a:buNone/>
            </a:pPr>
            <a:r>
              <a:rPr lang="en-US" sz="2000" dirty="0" smtClean="0"/>
              <a:t>[ </a:t>
            </a:r>
            <a:r>
              <a:rPr lang="en-US" sz="2000" dirty="0"/>
              <a:t>səkˈses ] </a:t>
            </a:r>
          </a:p>
          <a:p>
            <a:pPr marL="0" indent="0">
              <a:buNone/>
            </a:pPr>
            <a:r>
              <a:rPr lang="en-US" sz="2000" b="1" dirty="0"/>
              <a:t>noun</a:t>
            </a:r>
          </a:p>
          <a:p>
            <a:pPr marL="0" indent="0">
              <a:buNone/>
            </a:pPr>
            <a:r>
              <a:rPr lang="en-US" sz="2000" dirty="0"/>
              <a:t>noun: </a:t>
            </a:r>
            <a:r>
              <a:rPr lang="en-US" sz="2000" b="1" dirty="0"/>
              <a:t>success</a:t>
            </a:r>
            <a:r>
              <a:rPr lang="en-US" sz="2000" dirty="0"/>
              <a:t> · plural noun: </a:t>
            </a:r>
            <a:r>
              <a:rPr lang="en-US" sz="2000" b="1" dirty="0" smtClean="0"/>
              <a:t>successes </a:t>
            </a:r>
            <a:r>
              <a:rPr lang="en-US" sz="2000" dirty="0" smtClean="0"/>
              <a:t>the </a:t>
            </a:r>
            <a:r>
              <a:rPr lang="en-US" sz="2000" dirty="0"/>
              <a:t>accomplishment of an aim or </a:t>
            </a:r>
            <a:r>
              <a:rPr lang="en-US" sz="2000" dirty="0" smtClean="0"/>
              <a:t>purpose</a:t>
            </a:r>
            <a:r>
              <a:rPr lang="en-US" sz="2000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2" y="1670074"/>
            <a:ext cx="3581398" cy="16065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The Question is what does success look like to you?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16296" y="3320803"/>
            <a:ext cx="43277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Only </a:t>
            </a:r>
            <a:r>
              <a:rPr lang="en-US" sz="2800" b="1" u="sng" dirty="0" smtClean="0">
                <a:solidFill>
                  <a:srgbClr val="C00000"/>
                </a:solidFill>
              </a:rPr>
              <a:t>YOU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/>
              <a:t>know </a:t>
            </a:r>
            <a:r>
              <a:rPr lang="en-US" sz="2800" dirty="0"/>
              <a:t>the key to success that will be right for </a:t>
            </a:r>
            <a:r>
              <a:rPr lang="en-US" sz="2800" dirty="0" smtClean="0"/>
              <a:t>you.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5808" y="990600"/>
            <a:ext cx="4538592" cy="3022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5174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910864"/>
            <a:ext cx="7467600" cy="59471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152400"/>
            <a:ext cx="8229600" cy="990600"/>
          </a:xfrm>
        </p:spPr>
        <p:txBody>
          <a:bodyPr/>
          <a:lstStyle/>
          <a:p>
            <a:r>
              <a:rPr lang="en-US" dirty="0" smtClean="0"/>
              <a:t>Choose Your Path to Success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990600"/>
            <a:ext cx="6553200" cy="6126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Regardless of which path you choose…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48306" y="4876800"/>
            <a:ext cx="4614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…the </a:t>
            </a:r>
            <a:r>
              <a:rPr lang="en-US" sz="2800" dirty="0"/>
              <a:t>foundation starts </a:t>
            </a:r>
            <a:r>
              <a:rPr lang="en-US" sz="2800" dirty="0" smtClean="0"/>
              <a:t>with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968786">
            <a:off x="6241677" y="2969032"/>
            <a:ext cx="122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Success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863938">
            <a:off x="4874671" y="2319672"/>
            <a:ext cx="122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Success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2327108">
            <a:off x="6767331" y="3923870"/>
            <a:ext cx="122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Success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55938" y="2173352"/>
            <a:ext cx="122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Success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9940163">
            <a:off x="1827676" y="2568161"/>
            <a:ext cx="122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Success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62500" y="5400020"/>
            <a:ext cx="361950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607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10" grpId="0"/>
      <p:bldP spid="11" grpId="0"/>
      <p:bldP spid="12" grpId="0"/>
      <p:bldP spid="13" grpId="0"/>
      <p:bldP spid="1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BEA 10th Grade Arkansas Scholars Updated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ABEA 10th Grade Arkansas Scholars Updated</Template>
  <TotalTime>9</TotalTime>
  <Words>1499</Words>
  <Application>Microsoft Office PowerPoint</Application>
  <PresentationFormat>On-screen Show (4:3)</PresentationFormat>
  <Paragraphs>200</Paragraphs>
  <Slides>20</Slides>
  <Notes>4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ABEA 10th Grade Arkansas Scholars Updated</vt:lpstr>
      <vt:lpstr>Arkansas Scholars</vt:lpstr>
      <vt:lpstr>Most High School Students Have HIGH Expectations</vt:lpstr>
      <vt:lpstr>How much does this cost?</vt:lpstr>
      <vt:lpstr>Paycheck with no High School Diploma</vt:lpstr>
      <vt:lpstr>This Truck Will Cost…</vt:lpstr>
      <vt:lpstr>Earnings by Educational Attainment in 2013</vt:lpstr>
      <vt:lpstr>Slide 7</vt:lpstr>
      <vt:lpstr>What is the Arkansas Scholars Program?</vt:lpstr>
      <vt:lpstr>Scholars Criteria </vt:lpstr>
      <vt:lpstr>Why Does Education Matter?  </vt:lpstr>
      <vt:lpstr>How much does high school really contribute to the human development and financial, social, and professional well-being?</vt:lpstr>
      <vt:lpstr>Who has ever been told “You can’t do something”   </vt:lpstr>
      <vt:lpstr>How Can I Invest in My Education? </vt:lpstr>
      <vt:lpstr>Slide 14</vt:lpstr>
      <vt:lpstr>Slide 15</vt:lpstr>
      <vt:lpstr>Trade Schools</vt:lpstr>
      <vt:lpstr>Military Services</vt:lpstr>
      <vt:lpstr>Benefits of Today’s Military</vt:lpstr>
      <vt:lpstr>Success Can Mean Many Things</vt:lpstr>
      <vt:lpstr>Choose Your Path to Success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Arkansas Scholars</dc:title>
  <dc:creator>Alan Decker</dc:creator>
  <cp:lastModifiedBy>Admin</cp:lastModifiedBy>
  <cp:revision>2</cp:revision>
  <cp:lastPrinted>2014-10-21T14:09:17Z</cp:lastPrinted>
  <dcterms:created xsi:type="dcterms:W3CDTF">2015-04-20T15:41:49Z</dcterms:created>
  <dcterms:modified xsi:type="dcterms:W3CDTF">2016-05-23T18:21:33Z</dcterms:modified>
</cp:coreProperties>
</file>